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6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7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9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0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2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3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4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5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6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7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28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9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2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3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34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35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36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notesSlides/notesSlide37.xml" ContentType="application/vnd.openxmlformats-officedocument.presentationml.notesSlide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notesSlides/notesSlide38.xml" ContentType="application/vnd.openxmlformats-officedocument.presentationml.notesSlide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notesSlides/notesSlide39.xml" ContentType="application/vnd.openxmlformats-officedocument.presentationml.notesSlide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notesSlides/notesSlide40.xml" ContentType="application/vnd.openxmlformats-officedocument.presentationml.notesSlide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notesSlides/notesSlide41.xml" ContentType="application/vnd.openxmlformats-officedocument.presentationml.notesSlide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notesSlides/notesSlide42.xml" ContentType="application/vnd.openxmlformats-officedocument.presentationml.notesSlide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notesSlides/notesSlide43.xml" ContentType="application/vnd.openxmlformats-officedocument.presentationml.notesSlide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notesSlides/notesSlide44.xml" ContentType="application/vnd.openxmlformats-officedocument.presentationml.notesSlide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notesSlides/notesSlide45.xml" ContentType="application/vnd.openxmlformats-officedocument.presentationml.notesSlide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notesSlides/notesSlide46.xml" ContentType="application/vnd.openxmlformats-officedocument.presentationml.notesSlide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notesSlides/notesSlide47.xml" ContentType="application/vnd.openxmlformats-officedocument.presentationml.notesSlide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notesSlides/notesSlide48.xml" ContentType="application/vnd.openxmlformats-officedocument.presentationml.notesSlide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notesSlides/notesSlide49.xml" ContentType="application/vnd.openxmlformats-officedocument.presentationml.notesSlide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notesSlides/notesSlide50.xml" ContentType="application/vnd.openxmlformats-officedocument.presentationml.notesSlide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notesSlides/notesSlide51.xml" ContentType="application/vnd.openxmlformats-officedocument.presentationml.notesSlide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notesSlides/notesSlide52.xml" ContentType="application/vnd.openxmlformats-officedocument.presentationml.notesSlide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notesSlides/notesSlide53.xml" ContentType="application/vnd.openxmlformats-officedocument.presentationml.notesSlide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ags/tag577.xml" ContentType="application/vnd.openxmlformats-officedocument.presentationml.tags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30" r:id="rId30"/>
    <p:sldId id="329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286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3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6AA"/>
    <a:srgbClr val="1399A0"/>
    <a:srgbClr val="7570B3"/>
    <a:srgbClr val="BEBADA"/>
    <a:srgbClr val="FB8072"/>
    <a:srgbClr val="FBB4AE"/>
    <a:srgbClr val="FB9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C8C18-9E87-451A-91A0-1988C1CE2898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B9B05-4039-40A6-91B2-F834372E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9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7" name="Google Shape;84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172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16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33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19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57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17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1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90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44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9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7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8025" y="1160463"/>
            <a:ext cx="5568950" cy="3133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outline</a:t>
            </a:r>
            <a:r>
              <a:rPr lang="en-US" baseline="0" dirty="0"/>
              <a:t> of the presentation. </a:t>
            </a:r>
          </a:p>
          <a:p>
            <a:r>
              <a:rPr lang="en-US" dirty="0"/>
              <a:t>First, I will introduce the background and</a:t>
            </a:r>
            <a:r>
              <a:rPr lang="en-US" baseline="0" dirty="0"/>
              <a:t> motivation of visualization in Industry 4.0. </a:t>
            </a:r>
          </a:p>
          <a:p>
            <a:r>
              <a:rPr lang="en-US" baseline="0" dirty="0"/>
              <a:t>Then, I will present a taxonomy based on challenges in Industry 4.0 and the lifecycle of manufacturing. </a:t>
            </a:r>
          </a:p>
          <a:p>
            <a:r>
              <a:rPr lang="en-US" baseline="0" dirty="0"/>
              <a:t>After that, I will illustrate the four categories given by the taxonomy, namely, planning and scheduling visualization, manufacturing simulation visualization, manufacturing process visualization, and supply chain visualization. </a:t>
            </a:r>
          </a:p>
          <a:p>
            <a:r>
              <a:rPr lang="en-US" baseline="0" dirty="0"/>
              <a:t>Finally, I will conclude the work and make suggestions on directions of future research.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F2D46-D32B-2A45-920A-B53E1DF855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6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91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03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8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45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05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3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2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45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48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8025" y="1160463"/>
            <a:ext cx="5568950" cy="3133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 me introduce you the background and</a:t>
            </a:r>
            <a:r>
              <a:rPr lang="en-US" baseline="0" dirty="0"/>
              <a:t> motivation of visualization in Industry 4.0.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F2D46-D32B-2A45-920A-B53E1DF855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1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35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8025" y="1160463"/>
            <a:ext cx="5568950" cy="3133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 me introduce you the background and</a:t>
            </a:r>
            <a:r>
              <a:rPr lang="en-US" baseline="0" dirty="0"/>
              <a:t> motivation of visualization in Industry 4.0.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F2D46-D32B-2A45-920A-B53E1DF855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03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</a:t>
            </a:r>
            <a:r>
              <a:rPr lang="en-US" dirty="0" err="1"/>
              <a:t>Yuanzhe</a:t>
            </a:r>
            <a:endParaRPr lang="en-US" dirty="0"/>
          </a:p>
          <a:p>
            <a:r>
              <a:rPr lang="en-US" dirty="0"/>
              <a:t>This</a:t>
            </a:r>
            <a:r>
              <a:rPr lang="en-US" baseline="0" dirty="0"/>
              <a:t> is a joint work with</a:t>
            </a:r>
          </a:p>
          <a:p>
            <a:r>
              <a:rPr lang="en-US" baseline="0" dirty="0"/>
              <a:t>When I was an intern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80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analyzing such sequences, two questions are often</a:t>
            </a:r>
            <a:r>
              <a:rPr lang="en-US" baseline="0" dirty="0"/>
              <a:t> asked by the analysts.</a:t>
            </a:r>
          </a:p>
          <a:p>
            <a:r>
              <a:rPr lang="en-US" baseline="0" dirty="0"/>
              <a:t>First…</a:t>
            </a:r>
          </a:p>
          <a:p>
            <a:r>
              <a:rPr lang="en-US" baseline="0" dirty="0"/>
              <a:t>Second…</a:t>
            </a:r>
          </a:p>
          <a:p>
            <a:r>
              <a:rPr lang="en-US" baseline="0" dirty="0"/>
              <a:t>By answering these questions, analysts can get insights to…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46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analyzing such sequences, two questions are often</a:t>
            </a:r>
            <a:r>
              <a:rPr lang="en-US" baseline="0" dirty="0"/>
              <a:t> asked by the analysts.</a:t>
            </a:r>
          </a:p>
          <a:p>
            <a:r>
              <a:rPr lang="en-US" baseline="0" dirty="0"/>
              <a:t>First…</a:t>
            </a:r>
          </a:p>
          <a:p>
            <a:r>
              <a:rPr lang="en-US" baseline="0" dirty="0"/>
              <a:t>Second…</a:t>
            </a:r>
          </a:p>
          <a:p>
            <a:r>
              <a:rPr lang="en-US" baseline="0" dirty="0"/>
              <a:t>By answering these questions, analysts can get insights to…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46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this paper, we propose a novel approach to visually summarize event sequences.</a:t>
            </a:r>
          </a:p>
          <a:p>
            <a:r>
              <a:rPr lang="en-US" baseline="0" dirty="0"/>
              <a:t>Our method is based on a two part representation of event sequences, where we represent sequences with a set patterns and corrections</a:t>
            </a:r>
          </a:p>
          <a:p>
            <a:r>
              <a:rPr lang="en-US" baseline="0" dirty="0"/>
              <a:t>Then, based on Minimum Description Length principle, we can select the optimized pattern set to summarize the data.</a:t>
            </a:r>
          </a:p>
          <a:p>
            <a:r>
              <a:rPr lang="en-US" baseline="0" dirty="0"/>
              <a:t>Then…</a:t>
            </a:r>
          </a:p>
          <a:p>
            <a:r>
              <a:rPr lang="en-US" baseline="0" dirty="0"/>
              <a:t>I will give more details about the first two points here which tells you what is the proposed visual summary and briefly introduce how we calculate it. 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41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the two-part</a:t>
            </a:r>
            <a:r>
              <a:rPr lang="en-US" baseline="0" dirty="0"/>
              <a:t> representation</a:t>
            </a:r>
          </a:p>
          <a:p>
            <a:r>
              <a:rPr lang="en-US" baseline="0" dirty="0"/>
              <a:t>Given three cars and their fault sequences, we can identify the common part, which is…  we call it the …and intuitively, this pattern can be a summary of these three sequences.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95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to recover</a:t>
            </a:r>
            <a:r>
              <a:rPr lang="en-US" baseline="0" dirty="0"/>
              <a:t> the sequences with the pattern , the inserted events are defined as corrections, or edits.</a:t>
            </a:r>
          </a:p>
          <a:p>
            <a:r>
              <a:rPr lang="en-US" baseline="0" dirty="0"/>
              <a:t>So pattern and corrections is the two-part representation of event sequences.</a:t>
            </a:r>
          </a:p>
          <a:p>
            <a:r>
              <a:rPr lang="en-US" baseline="0" dirty="0"/>
              <a:t>We can use sequential patterns…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56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inserting events, we can also allow recovering the sequences from pattern by delete certain events,</a:t>
            </a:r>
            <a:r>
              <a:rPr lang="en-US" baseline="0" dirty="0"/>
              <a:t> like…</a:t>
            </a:r>
          </a:p>
          <a:p>
            <a:r>
              <a:rPr lang="en-US" baseline="0" dirty="0"/>
              <a:t>So different types of… We can also define other type of edits besides insertion and deletion. The ability to generalize the edits makes…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9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89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a more generic example. Here</a:t>
            </a:r>
            <a:r>
              <a:rPr lang="en-US" baseline="0" dirty="0"/>
              <a:t> we summarize … into two patterns. </a:t>
            </a:r>
          </a:p>
          <a:p>
            <a:r>
              <a:rPr lang="en-US" baseline="0" dirty="0"/>
              <a:t>Whether this is a good summary or not? Why not summarize…</a:t>
            </a:r>
          </a:p>
          <a:p>
            <a:r>
              <a:rPr lang="en-US" baseline="0" dirty="0"/>
              <a:t>Here we need to define what is a god set of patterns for visual summary.</a:t>
            </a:r>
          </a:p>
          <a:p>
            <a:r>
              <a:rPr lang="en-US" baseline="0" dirty="0"/>
              <a:t>The basic observation is that</a:t>
            </a:r>
            <a:r>
              <a:rPr lang="en-US" dirty="0"/>
              <a:t> we want both small number of patterns and edits. Because…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21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find an optimized pattern</a:t>
            </a:r>
            <a:r>
              <a:rPr lang="en-US" baseline="0" dirty="0"/>
              <a:t> set, we apply</a:t>
            </a:r>
          </a:p>
          <a:p>
            <a:r>
              <a:rPr lang="en-US" baseline="0" dirty="0"/>
              <a:t>MDL principle is widely used…o</a:t>
            </a:r>
            <a:r>
              <a:rPr lang="en-US" dirty="0"/>
              <a:t>riginated</a:t>
            </a:r>
            <a:r>
              <a:rPr lang="en-US" baseline="0" dirty="0"/>
              <a:t> from </a:t>
            </a:r>
            <a:r>
              <a:rPr lang="en-US" baseline="0" dirty="0" err="1"/>
              <a:t>occam’s</a:t>
            </a:r>
            <a:r>
              <a:rPr lang="en-US" baseline="0" dirty="0"/>
              <a:t> razor </a:t>
            </a:r>
          </a:p>
          <a:p>
            <a:r>
              <a:rPr lang="en-US" baseline="0" dirty="0"/>
              <a:t>It states that the best model is the simplest model, that is the model minimize total cost</a:t>
            </a:r>
          </a:p>
          <a:p>
            <a:r>
              <a:rPr lang="en-US" baseline="0" dirty="0"/>
              <a:t>And the cost consists of two part,…, which perfect fit with the observation I just mentioned.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977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</a:t>
            </a:r>
            <a:r>
              <a:rPr lang="en-US" baseline="0" dirty="0"/>
              <a:t> MDL to our problem, the model description length corresponds to …and the data description length corresponds to …</a:t>
            </a:r>
            <a:endParaRPr lang="en-US" dirty="0"/>
          </a:p>
          <a:p>
            <a:r>
              <a:rPr lang="en-US" dirty="0"/>
              <a:t>The last term… you can Refer to our paper for more detail.</a:t>
            </a:r>
          </a:p>
          <a:p>
            <a:r>
              <a:rPr lang="en-US" dirty="0"/>
              <a:t>According to MDL principle, we need find the pattern set which can minimize the total cost.</a:t>
            </a:r>
          </a:p>
          <a:p>
            <a:r>
              <a:rPr lang="en-US" dirty="0"/>
              <a:t>And the remark here is…since we want to visually</a:t>
            </a:r>
            <a:r>
              <a:rPr lang="en-US" baseline="0" dirty="0"/>
              <a:t> summarize the data with patterns, the MDL finds the trade-off…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550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22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basic idea…</a:t>
            </a:r>
          </a:p>
          <a:p>
            <a:r>
              <a:rPr lang="en-US" dirty="0"/>
              <a:t>In this example, in the beginning,…we go through each pair of sequences</a:t>
            </a:r>
            <a:r>
              <a:rPr lang="en-US" baseline="0" dirty="0"/>
              <a:t> and try to merge them as one pattern</a:t>
            </a:r>
            <a:endParaRPr lang="en-US" dirty="0"/>
          </a:p>
          <a:p>
            <a:r>
              <a:rPr lang="en-US" dirty="0"/>
              <a:t>Then</a:t>
            </a:r>
            <a:r>
              <a:rPr lang="en-US" baseline="0" dirty="0"/>
              <a:t> we choose…and merged them as a new pattern</a:t>
            </a:r>
          </a:p>
          <a:p>
            <a:r>
              <a:rPr lang="en-US" baseline="0" dirty="0"/>
              <a:t>Keep doing this u</a:t>
            </a:r>
            <a:r>
              <a:rPr lang="en-US" dirty="0"/>
              <a:t>ntil no further reduction is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31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support interactive analysis, w</a:t>
            </a:r>
            <a:r>
              <a:rPr lang="en-US" dirty="0"/>
              <a:t>e further</a:t>
            </a:r>
            <a:r>
              <a:rPr lang="en-US" baseline="0" dirty="0"/>
              <a:t> speed up…</a:t>
            </a:r>
          </a:p>
          <a:p>
            <a:endParaRPr lang="en-US" baseline="0" dirty="0"/>
          </a:p>
          <a:p>
            <a:r>
              <a:rPr lang="en-US" baseline="0" dirty="0"/>
              <a:t>In this example, each dot represents one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218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support interactive analysis, w</a:t>
            </a:r>
            <a:r>
              <a:rPr lang="en-US" dirty="0"/>
              <a:t>e further</a:t>
            </a:r>
            <a:r>
              <a:rPr lang="en-US" baseline="0" dirty="0"/>
              <a:t> speed up…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935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96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pattern -&gt;</a:t>
            </a:r>
            <a:r>
              <a:rPr lang="en-US" baseline="0" dirty="0"/>
              <a:t> sequence</a:t>
            </a:r>
          </a:p>
          <a:p>
            <a:r>
              <a:rPr lang="en-US" baseline="0" dirty="0"/>
              <a:t>Height of the rectangle -&gt; how many events match with the pattern -&gt; missing events E</a:t>
            </a:r>
          </a:p>
          <a:p>
            <a:r>
              <a:rPr lang="en-US" baseline="0" dirty="0"/>
              <a:t>Triangle -&gt; insertion </a:t>
            </a:r>
          </a:p>
          <a:p>
            <a:r>
              <a:rPr lang="en-US" baseline="0" dirty="0"/>
              <a:t>Larger triangle -&gt; more insertion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911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built</a:t>
            </a:r>
            <a:r>
              <a:rPr lang="en-US" baseline="0" dirty="0"/>
              <a:t> an visualization system to support interactive analysis. Here is the system architecture.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5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815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14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applied our method to application</a:t>
            </a:r>
            <a:r>
              <a:rPr lang="en-US" baseline="0" dirty="0"/>
              <a:t> log analysis.</a:t>
            </a:r>
          </a:p>
          <a:p>
            <a:r>
              <a:rPr lang="en-US" baseline="0" dirty="0"/>
              <a:t>Here we use a public dataset contains 2000 user sessions.</a:t>
            </a:r>
          </a:p>
          <a:p>
            <a:r>
              <a:rPr lang="en-US" baseline="0" dirty="0"/>
              <a:t>Each session records the actions when a user interact with the application to generate visualization like bar chart or </a:t>
            </a:r>
            <a:r>
              <a:rPr lang="en-US" baseline="0" dirty="0" err="1"/>
              <a:t>treemap</a:t>
            </a:r>
            <a:r>
              <a:rPr lang="en-US" baseline="0" dirty="0"/>
              <a:t>.</a:t>
            </a:r>
          </a:p>
          <a:p>
            <a:r>
              <a:rPr lang="en-US" baseline="0" dirty="0"/>
              <a:t>A… B…less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128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</a:t>
            </a:r>
            <a:r>
              <a:rPr lang="en-US" baseline="0" dirty="0"/>
              <a:t> that our approach is noise tolerant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517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622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443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8025" y="1160463"/>
            <a:ext cx="5568950" cy="3133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 me introduce you the background and</a:t>
            </a:r>
            <a:r>
              <a:rPr lang="en-US" baseline="0" dirty="0"/>
              <a:t> motivation of visualization in Industry 4.0.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F2D46-D32B-2A45-920A-B53E1DF855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376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24419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2" name="Google Shape;120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Manufacturing today is very different from the past.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Today we are in the middle of a evolution where the factories are becoming digitalized, automated, connected and increasingly smart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People call it the industry 4.0 , or … in different countries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83428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9" name="Google Shape;1229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But exactly how can factories be smart?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In the past years, people have installed a lot of sensors &amp; digital controlling device to the ..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They collect a lot of data,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Transform the data into insights to support status monitoring,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How to do it?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visual analytics can play a very important role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9806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3" name="Google Shape;1283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Challenges of real manufacturing data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Visualization can give a transparent overview of the complex and large manufacturing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877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636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7" name="Google Shape;1297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We take on real data set from a manufacturing plant capturing their operation histories 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And introduce …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04098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8" name="Google Shape;1308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first step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what kind of data?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Data come from assembly line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A typical assembly line is composed of a sequence of work stations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part goes through different stations to be processed and assembled to form the final product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Modern manufacturing lines controlled by programmable logic controller can trace when each product arrive at which station, and also record the error occurred in the process.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0834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2" name="Google Shape;1352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A record For each and every one  of the products about its history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27079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5" name="Google Shape;1365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data is just sitting in the database and but it actually has the potential to support the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Why real time monitoring?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26949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8" name="Google Shape;1398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Our visual design is inspired by …, you can also find this graph in tufte’s book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thus, the slope of the line reflects the speed of the train: the steeper the line, the faster the train.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http://marlenacompton.com/?p=103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3273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5" name="Google Shape;1425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This is the manufacturing data visualized as marey’s graph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Instead of train stations, we now have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Instead of trains, we have products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1860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6" name="Google Shape;1646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When we plot the real data, more visual patterns emerge,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Rhythmic pace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station s1 and s2 stopped processing, waiting for s3 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finish handling the parts whose processing have been delayed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1531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4" name="Google Shape;1674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CN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Outliers hidden in visual clutters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CN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One way to do 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CN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But the problem here is that kernel density estimation tends to blurr out the outliers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44208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0" name="Google Shape;1690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Arial"/>
                <a:ea typeface="Arial"/>
                <a:cs typeface="Arial"/>
                <a:sym typeface="Arial"/>
              </a:rPr>
              <a:t>We propose a different approach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3223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7" name="Google Shape;1717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three layers of concentric rotating circles. The inner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circle completes one cycle when a product finishes its procedures on 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station. The circle in the middle completes one cycle when the product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finishes its procedures on the entire assembly line. The outer circle completes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one cycle for an eight hour work shift. A slower rotation speed of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inner circle means longer cycle time on a station.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2822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896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4" name="Google Shape;1734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73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73261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0" name="Google Shape;1750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latin typeface="Arial"/>
                <a:ea typeface="Arial"/>
                <a:cs typeface="Arial"/>
                <a:sym typeface="Arial"/>
              </a:rPr>
              <a:t>To summarize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74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3997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B9B05-4039-40A6-91B2-F834372EAA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7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8025" y="1160463"/>
            <a:ext cx="5568950" cy="3133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 me introduce you the background and</a:t>
            </a:r>
            <a:r>
              <a:rPr lang="en-US" baseline="0" dirty="0"/>
              <a:t> motivation of visualization in Industry 4.0.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F2D46-D32B-2A45-920A-B53E1DF855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08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we collaborated with analysts from </a:t>
            </a:r>
            <a:r>
              <a:rPr lang="en-US" dirty="0"/>
              <a:t>Automotive industry, we also focus on</a:t>
            </a:r>
            <a:r>
              <a:rPr lang="en-US" baseline="0" dirty="0"/>
              <a:t> the car faults sequences.</a:t>
            </a:r>
          </a:p>
          <a:p>
            <a:r>
              <a:rPr lang="en-US" baseline="0" dirty="0"/>
              <a:t>Cars are complex system and contain many modules.</a:t>
            </a:r>
          </a:p>
          <a:p>
            <a:r>
              <a:rPr lang="en-US" baseline="0" dirty="0"/>
              <a:t>Car modules like…</a:t>
            </a:r>
          </a:p>
          <a:p>
            <a:r>
              <a:rPr lang="en-US" baseline="0" dirty="0"/>
              <a:t>Nowadays most can brands…</a:t>
            </a:r>
          </a:p>
          <a:p>
            <a:r>
              <a:rPr lang="en-US" baseline="0" dirty="0"/>
              <a:t>The emitted fault signals forms a sequence of car faults.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1E3D5-445F-418E-A458-4C286D95DC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9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79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3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80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x">
  <p:cSld name="1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"/>
          <p:cNvSpPr txBox="1">
            <a:spLocks noGrp="1"/>
          </p:cNvSpPr>
          <p:nvPr>
            <p:ph type="title"/>
          </p:nvPr>
        </p:nvSpPr>
        <p:spPr>
          <a:xfrm>
            <a:off x="2209800" y="1844675"/>
            <a:ext cx="7772400" cy="204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body" idx="1"/>
          </p:nvPr>
        </p:nvSpPr>
        <p:spPr>
          <a:xfrm>
            <a:off x="2895600" y="3886200"/>
            <a:ext cx="64008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ldNum" idx="12"/>
          </p:nvPr>
        </p:nvSpPr>
        <p:spPr>
          <a:xfrm>
            <a:off x="9946820" y="6404293"/>
            <a:ext cx="263980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499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>
            <a:spLocks noGrp="1"/>
          </p:cNvSpPr>
          <p:nvPr>
            <p:ph type="title"/>
          </p:nvPr>
        </p:nvSpPr>
        <p:spPr>
          <a:xfrm>
            <a:off x="288200" y="291290"/>
            <a:ext cx="10982691" cy="578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8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sldNum" idx="12"/>
          </p:nvPr>
        </p:nvSpPr>
        <p:spPr>
          <a:xfrm>
            <a:off x="5892799" y="6169561"/>
            <a:ext cx="2844801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50" tIns="50850" rIns="50850" bIns="50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6073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1_Title and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5542" y="6082137"/>
            <a:ext cx="1205449" cy="6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6723524"/>
            <a:ext cx="12120524" cy="1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384408" y="723924"/>
            <a:ext cx="9145704" cy="43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body" idx="1"/>
          </p:nvPr>
        </p:nvSpPr>
        <p:spPr>
          <a:xfrm>
            <a:off x="384408" y="1444758"/>
            <a:ext cx="11430795" cy="463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▶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sldNum" idx="12"/>
          </p:nvPr>
        </p:nvSpPr>
        <p:spPr>
          <a:xfrm>
            <a:off x="5892799" y="6169561"/>
            <a:ext cx="2844801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50" tIns="50850" rIns="50850" bIns="50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2475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0">
  <p:cSld name="Title and Content 0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384408" y="723924"/>
            <a:ext cx="9145704" cy="43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1"/>
          </p:nvPr>
        </p:nvSpPr>
        <p:spPr>
          <a:xfrm>
            <a:off x="384408" y="1444758"/>
            <a:ext cx="11430795" cy="463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▶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ldNum" idx="12"/>
          </p:nvPr>
        </p:nvSpPr>
        <p:spPr>
          <a:xfrm>
            <a:off x="5892799" y="6169561"/>
            <a:ext cx="2844801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50" tIns="50850" rIns="50850" bIns="50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16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6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1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82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6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2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6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457C5-3376-4A0B-A0B1-CBE789469D81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1933-B7A5-471D-8757-B5EAD7B42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1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3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8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3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8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3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8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3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9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8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9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tags" Target="../tags/tag73.xml"/><Relationship Id="rId7" Type="http://schemas.openxmlformats.org/officeDocument/2006/relationships/image" Target="../media/image6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77.xml"/><Relationship Id="rId7" Type="http://schemas.openxmlformats.org/officeDocument/2006/relationships/image" Target="../media/image6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tags" Target="../tags/tag81.xml"/><Relationship Id="rId7" Type="http://schemas.openxmlformats.org/officeDocument/2006/relationships/image" Target="../media/image6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tags" Target="../tags/tag85.xml"/><Relationship Id="rId7" Type="http://schemas.openxmlformats.org/officeDocument/2006/relationships/image" Target="../media/image6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tags" Target="../tags/tag89.xml"/><Relationship Id="rId7" Type="http://schemas.openxmlformats.org/officeDocument/2006/relationships/image" Target="../media/image6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tags" Target="../tags/tag93.xml"/><Relationship Id="rId7" Type="http://schemas.openxmlformats.org/officeDocument/2006/relationships/image" Target="../media/image6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tags" Target="../tags/tag97.xml"/><Relationship Id="rId7" Type="http://schemas.openxmlformats.org/officeDocument/2006/relationships/image" Target="../media/image6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tags" Target="../tags/tag101.xml"/><Relationship Id="rId7" Type="http://schemas.openxmlformats.org/officeDocument/2006/relationships/image" Target="../media/image6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tags" Target="../tags/tag105.xml"/><Relationship Id="rId7" Type="http://schemas.openxmlformats.org/officeDocument/2006/relationships/image" Target="../media/image6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tags" Target="../tags/tag109.xml"/><Relationship Id="rId7" Type="http://schemas.openxmlformats.org/officeDocument/2006/relationships/image" Target="../media/image6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image" Target="../media/image6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image" Target="../media/image6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43.tif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42.png"/><Relationship Id="rId5" Type="http://schemas.openxmlformats.org/officeDocument/2006/relationships/tags" Target="../tags/tag123.xml"/><Relationship Id="rId10" Type="http://schemas.openxmlformats.org/officeDocument/2006/relationships/image" Target="../media/image41.emf"/><Relationship Id="rId4" Type="http://schemas.openxmlformats.org/officeDocument/2006/relationships/tags" Target="../tags/tag122.xml"/><Relationship Id="rId9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26" Type="http://schemas.openxmlformats.org/officeDocument/2006/relationships/image" Target="../media/image6.png"/><Relationship Id="rId3" Type="http://schemas.openxmlformats.org/officeDocument/2006/relationships/tags" Target="../tags/tag128.xml"/><Relationship Id="rId21" Type="http://schemas.openxmlformats.org/officeDocument/2006/relationships/tags" Target="../tags/tag146.xml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image" Target="../media/image45.tiff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0" Type="http://schemas.openxmlformats.org/officeDocument/2006/relationships/tags" Target="../tags/tag145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image" Target="../media/image44.tiff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23" Type="http://schemas.openxmlformats.org/officeDocument/2006/relationships/notesSlide" Target="../notesSlides/notesSlide33.xml"/><Relationship Id="rId10" Type="http://schemas.openxmlformats.org/officeDocument/2006/relationships/tags" Target="../tags/tag135.xml"/><Relationship Id="rId19" Type="http://schemas.openxmlformats.org/officeDocument/2006/relationships/tags" Target="../tags/tag144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tags" Target="../tags/tag159.xml"/><Relationship Id="rId18" Type="http://schemas.openxmlformats.org/officeDocument/2006/relationships/tags" Target="../tags/tag164.xml"/><Relationship Id="rId26" Type="http://schemas.openxmlformats.org/officeDocument/2006/relationships/tags" Target="../tags/tag172.xml"/><Relationship Id="rId39" Type="http://schemas.openxmlformats.org/officeDocument/2006/relationships/tags" Target="../tags/tag185.xml"/><Relationship Id="rId3" Type="http://schemas.openxmlformats.org/officeDocument/2006/relationships/tags" Target="../tags/tag149.xml"/><Relationship Id="rId21" Type="http://schemas.openxmlformats.org/officeDocument/2006/relationships/tags" Target="../tags/tag167.xml"/><Relationship Id="rId34" Type="http://schemas.openxmlformats.org/officeDocument/2006/relationships/tags" Target="../tags/tag180.xml"/><Relationship Id="rId42" Type="http://schemas.openxmlformats.org/officeDocument/2006/relationships/tags" Target="../tags/tag188.xml"/><Relationship Id="rId47" Type="http://schemas.openxmlformats.org/officeDocument/2006/relationships/tags" Target="../tags/tag193.xml"/><Relationship Id="rId50" Type="http://schemas.openxmlformats.org/officeDocument/2006/relationships/image" Target="../media/image46.tiff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17" Type="http://schemas.openxmlformats.org/officeDocument/2006/relationships/tags" Target="../tags/tag163.xml"/><Relationship Id="rId25" Type="http://schemas.openxmlformats.org/officeDocument/2006/relationships/tags" Target="../tags/tag171.xml"/><Relationship Id="rId33" Type="http://schemas.openxmlformats.org/officeDocument/2006/relationships/tags" Target="../tags/tag179.xml"/><Relationship Id="rId38" Type="http://schemas.openxmlformats.org/officeDocument/2006/relationships/tags" Target="../tags/tag184.xml"/><Relationship Id="rId46" Type="http://schemas.openxmlformats.org/officeDocument/2006/relationships/tags" Target="../tags/tag192.xml"/><Relationship Id="rId2" Type="http://schemas.openxmlformats.org/officeDocument/2006/relationships/tags" Target="../tags/tag148.xml"/><Relationship Id="rId16" Type="http://schemas.openxmlformats.org/officeDocument/2006/relationships/tags" Target="../tags/tag162.xml"/><Relationship Id="rId20" Type="http://schemas.openxmlformats.org/officeDocument/2006/relationships/tags" Target="../tags/tag166.xml"/><Relationship Id="rId29" Type="http://schemas.openxmlformats.org/officeDocument/2006/relationships/tags" Target="../tags/tag175.xml"/><Relationship Id="rId41" Type="http://schemas.openxmlformats.org/officeDocument/2006/relationships/tags" Target="../tags/tag187.xml"/><Relationship Id="rId54" Type="http://schemas.openxmlformats.org/officeDocument/2006/relationships/image" Target="../media/image6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24" Type="http://schemas.openxmlformats.org/officeDocument/2006/relationships/tags" Target="../tags/tag170.xml"/><Relationship Id="rId32" Type="http://schemas.openxmlformats.org/officeDocument/2006/relationships/tags" Target="../tags/tag178.xml"/><Relationship Id="rId37" Type="http://schemas.openxmlformats.org/officeDocument/2006/relationships/tags" Target="../tags/tag183.xml"/><Relationship Id="rId40" Type="http://schemas.openxmlformats.org/officeDocument/2006/relationships/tags" Target="../tags/tag186.xml"/><Relationship Id="rId45" Type="http://schemas.openxmlformats.org/officeDocument/2006/relationships/tags" Target="../tags/tag191.xml"/><Relationship Id="rId53" Type="http://schemas.openxmlformats.org/officeDocument/2006/relationships/image" Target="../media/image49.png"/><Relationship Id="rId5" Type="http://schemas.openxmlformats.org/officeDocument/2006/relationships/tags" Target="../tags/tag151.xml"/><Relationship Id="rId15" Type="http://schemas.openxmlformats.org/officeDocument/2006/relationships/tags" Target="../tags/tag161.xml"/><Relationship Id="rId23" Type="http://schemas.openxmlformats.org/officeDocument/2006/relationships/tags" Target="../tags/tag169.xml"/><Relationship Id="rId28" Type="http://schemas.openxmlformats.org/officeDocument/2006/relationships/tags" Target="../tags/tag174.xml"/><Relationship Id="rId36" Type="http://schemas.openxmlformats.org/officeDocument/2006/relationships/tags" Target="../tags/tag182.xml"/><Relationship Id="rId49" Type="http://schemas.openxmlformats.org/officeDocument/2006/relationships/notesSlide" Target="../notesSlides/notesSlide34.xml"/><Relationship Id="rId10" Type="http://schemas.openxmlformats.org/officeDocument/2006/relationships/tags" Target="../tags/tag156.xml"/><Relationship Id="rId19" Type="http://schemas.openxmlformats.org/officeDocument/2006/relationships/tags" Target="../tags/tag165.xml"/><Relationship Id="rId31" Type="http://schemas.openxmlformats.org/officeDocument/2006/relationships/tags" Target="../tags/tag177.xml"/><Relationship Id="rId44" Type="http://schemas.openxmlformats.org/officeDocument/2006/relationships/tags" Target="../tags/tag190.xml"/><Relationship Id="rId52" Type="http://schemas.openxmlformats.org/officeDocument/2006/relationships/image" Target="../media/image48.tiff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tags" Target="../tags/tag160.xml"/><Relationship Id="rId22" Type="http://schemas.openxmlformats.org/officeDocument/2006/relationships/tags" Target="../tags/tag168.xml"/><Relationship Id="rId27" Type="http://schemas.openxmlformats.org/officeDocument/2006/relationships/tags" Target="../tags/tag173.xml"/><Relationship Id="rId30" Type="http://schemas.openxmlformats.org/officeDocument/2006/relationships/tags" Target="../tags/tag176.xml"/><Relationship Id="rId35" Type="http://schemas.openxmlformats.org/officeDocument/2006/relationships/tags" Target="../tags/tag181.xml"/><Relationship Id="rId43" Type="http://schemas.openxmlformats.org/officeDocument/2006/relationships/tags" Target="../tags/tag189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154.xml"/><Relationship Id="rId51" Type="http://schemas.openxmlformats.org/officeDocument/2006/relationships/image" Target="../media/image47.tif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206.xml"/><Relationship Id="rId18" Type="http://schemas.openxmlformats.org/officeDocument/2006/relationships/tags" Target="../tags/tag211.xml"/><Relationship Id="rId26" Type="http://schemas.openxmlformats.org/officeDocument/2006/relationships/tags" Target="../tags/tag219.xml"/><Relationship Id="rId39" Type="http://schemas.openxmlformats.org/officeDocument/2006/relationships/tags" Target="../tags/tag232.xml"/><Relationship Id="rId3" Type="http://schemas.openxmlformats.org/officeDocument/2006/relationships/tags" Target="../tags/tag196.xml"/><Relationship Id="rId21" Type="http://schemas.openxmlformats.org/officeDocument/2006/relationships/tags" Target="../tags/tag214.xml"/><Relationship Id="rId34" Type="http://schemas.openxmlformats.org/officeDocument/2006/relationships/tags" Target="../tags/tag227.xml"/><Relationship Id="rId42" Type="http://schemas.openxmlformats.org/officeDocument/2006/relationships/tags" Target="../tags/tag235.xml"/><Relationship Id="rId47" Type="http://schemas.openxmlformats.org/officeDocument/2006/relationships/slideLayout" Target="../slideLayouts/slideLayout2.xml"/><Relationship Id="rId50" Type="http://schemas.openxmlformats.org/officeDocument/2006/relationships/image" Target="../media/image47.tiff"/><Relationship Id="rId7" Type="http://schemas.openxmlformats.org/officeDocument/2006/relationships/tags" Target="../tags/tag200.xml"/><Relationship Id="rId12" Type="http://schemas.openxmlformats.org/officeDocument/2006/relationships/tags" Target="../tags/tag205.xml"/><Relationship Id="rId17" Type="http://schemas.openxmlformats.org/officeDocument/2006/relationships/tags" Target="../tags/tag210.xml"/><Relationship Id="rId25" Type="http://schemas.openxmlformats.org/officeDocument/2006/relationships/tags" Target="../tags/tag218.xml"/><Relationship Id="rId33" Type="http://schemas.openxmlformats.org/officeDocument/2006/relationships/tags" Target="../tags/tag226.xml"/><Relationship Id="rId38" Type="http://schemas.openxmlformats.org/officeDocument/2006/relationships/tags" Target="../tags/tag231.xml"/><Relationship Id="rId46" Type="http://schemas.openxmlformats.org/officeDocument/2006/relationships/tags" Target="../tags/tag239.xml"/><Relationship Id="rId2" Type="http://schemas.openxmlformats.org/officeDocument/2006/relationships/tags" Target="../tags/tag195.xml"/><Relationship Id="rId16" Type="http://schemas.openxmlformats.org/officeDocument/2006/relationships/tags" Target="../tags/tag209.xml"/><Relationship Id="rId20" Type="http://schemas.openxmlformats.org/officeDocument/2006/relationships/tags" Target="../tags/tag213.xml"/><Relationship Id="rId29" Type="http://schemas.openxmlformats.org/officeDocument/2006/relationships/tags" Target="../tags/tag222.xml"/><Relationship Id="rId41" Type="http://schemas.openxmlformats.org/officeDocument/2006/relationships/tags" Target="../tags/tag234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tags" Target="../tags/tag204.xml"/><Relationship Id="rId24" Type="http://schemas.openxmlformats.org/officeDocument/2006/relationships/tags" Target="../tags/tag217.xml"/><Relationship Id="rId32" Type="http://schemas.openxmlformats.org/officeDocument/2006/relationships/tags" Target="../tags/tag225.xml"/><Relationship Id="rId37" Type="http://schemas.openxmlformats.org/officeDocument/2006/relationships/tags" Target="../tags/tag230.xml"/><Relationship Id="rId40" Type="http://schemas.openxmlformats.org/officeDocument/2006/relationships/tags" Target="../tags/tag233.xml"/><Relationship Id="rId45" Type="http://schemas.openxmlformats.org/officeDocument/2006/relationships/tags" Target="../tags/tag238.xml"/><Relationship Id="rId5" Type="http://schemas.openxmlformats.org/officeDocument/2006/relationships/tags" Target="../tags/tag198.xml"/><Relationship Id="rId15" Type="http://schemas.openxmlformats.org/officeDocument/2006/relationships/tags" Target="../tags/tag208.xml"/><Relationship Id="rId23" Type="http://schemas.openxmlformats.org/officeDocument/2006/relationships/tags" Target="../tags/tag216.xml"/><Relationship Id="rId28" Type="http://schemas.openxmlformats.org/officeDocument/2006/relationships/tags" Target="../tags/tag221.xml"/><Relationship Id="rId36" Type="http://schemas.openxmlformats.org/officeDocument/2006/relationships/tags" Target="../tags/tag229.xml"/><Relationship Id="rId49" Type="http://schemas.openxmlformats.org/officeDocument/2006/relationships/image" Target="../media/image46.tiff"/><Relationship Id="rId10" Type="http://schemas.openxmlformats.org/officeDocument/2006/relationships/tags" Target="../tags/tag203.xml"/><Relationship Id="rId19" Type="http://schemas.openxmlformats.org/officeDocument/2006/relationships/tags" Target="../tags/tag212.xml"/><Relationship Id="rId31" Type="http://schemas.openxmlformats.org/officeDocument/2006/relationships/tags" Target="../tags/tag224.xml"/><Relationship Id="rId44" Type="http://schemas.openxmlformats.org/officeDocument/2006/relationships/tags" Target="../tags/tag237.xml"/><Relationship Id="rId52" Type="http://schemas.openxmlformats.org/officeDocument/2006/relationships/image" Target="../media/image6.png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tags" Target="../tags/tag207.xml"/><Relationship Id="rId22" Type="http://schemas.openxmlformats.org/officeDocument/2006/relationships/tags" Target="../tags/tag215.xml"/><Relationship Id="rId27" Type="http://schemas.openxmlformats.org/officeDocument/2006/relationships/tags" Target="../tags/tag220.xml"/><Relationship Id="rId30" Type="http://schemas.openxmlformats.org/officeDocument/2006/relationships/tags" Target="../tags/tag223.xml"/><Relationship Id="rId35" Type="http://schemas.openxmlformats.org/officeDocument/2006/relationships/tags" Target="../tags/tag228.xml"/><Relationship Id="rId43" Type="http://schemas.openxmlformats.org/officeDocument/2006/relationships/tags" Target="../tags/tag236.xml"/><Relationship Id="rId48" Type="http://schemas.openxmlformats.org/officeDocument/2006/relationships/notesSlide" Target="../notesSlides/notesSlide35.xml"/><Relationship Id="rId8" Type="http://schemas.openxmlformats.org/officeDocument/2006/relationships/tags" Target="../tags/tag201.xml"/><Relationship Id="rId51" Type="http://schemas.openxmlformats.org/officeDocument/2006/relationships/image" Target="../media/image4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45.xml"/><Relationship Id="rId7" Type="http://schemas.openxmlformats.org/officeDocument/2006/relationships/tags" Target="../tags/tag249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image" Target="../media/image6.png"/><Relationship Id="rId5" Type="http://schemas.openxmlformats.org/officeDocument/2006/relationships/tags" Target="../tags/tag247.xml"/><Relationship Id="rId10" Type="http://schemas.openxmlformats.org/officeDocument/2006/relationships/image" Target="../media/image50.png"/><Relationship Id="rId4" Type="http://schemas.openxmlformats.org/officeDocument/2006/relationships/tags" Target="../tags/tag246.xml"/><Relationship Id="rId9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tags" Target="../tags/tag262.xml"/><Relationship Id="rId18" Type="http://schemas.openxmlformats.org/officeDocument/2006/relationships/tags" Target="../tags/tag267.xml"/><Relationship Id="rId26" Type="http://schemas.openxmlformats.org/officeDocument/2006/relationships/tags" Target="../tags/tag275.xml"/><Relationship Id="rId39" Type="http://schemas.openxmlformats.org/officeDocument/2006/relationships/tags" Target="../tags/tag288.xml"/><Relationship Id="rId21" Type="http://schemas.openxmlformats.org/officeDocument/2006/relationships/tags" Target="../tags/tag270.xml"/><Relationship Id="rId34" Type="http://schemas.openxmlformats.org/officeDocument/2006/relationships/tags" Target="../tags/tag283.xml"/><Relationship Id="rId42" Type="http://schemas.openxmlformats.org/officeDocument/2006/relationships/tags" Target="../tags/tag291.xml"/><Relationship Id="rId47" Type="http://schemas.openxmlformats.org/officeDocument/2006/relationships/tags" Target="../tags/tag296.xml"/><Relationship Id="rId50" Type="http://schemas.openxmlformats.org/officeDocument/2006/relationships/tags" Target="../tags/tag299.xml"/><Relationship Id="rId55" Type="http://schemas.openxmlformats.org/officeDocument/2006/relationships/tags" Target="../tags/tag304.xml"/><Relationship Id="rId63" Type="http://schemas.openxmlformats.org/officeDocument/2006/relationships/image" Target="../media/image48.tiff"/><Relationship Id="rId7" Type="http://schemas.openxmlformats.org/officeDocument/2006/relationships/tags" Target="../tags/tag256.xml"/><Relationship Id="rId2" Type="http://schemas.openxmlformats.org/officeDocument/2006/relationships/tags" Target="../tags/tag251.xml"/><Relationship Id="rId16" Type="http://schemas.openxmlformats.org/officeDocument/2006/relationships/tags" Target="../tags/tag265.xml"/><Relationship Id="rId20" Type="http://schemas.openxmlformats.org/officeDocument/2006/relationships/tags" Target="../tags/tag269.xml"/><Relationship Id="rId29" Type="http://schemas.openxmlformats.org/officeDocument/2006/relationships/tags" Target="../tags/tag278.xml"/><Relationship Id="rId41" Type="http://schemas.openxmlformats.org/officeDocument/2006/relationships/tags" Target="../tags/tag290.xml"/><Relationship Id="rId54" Type="http://schemas.openxmlformats.org/officeDocument/2006/relationships/tags" Target="../tags/tag303.xml"/><Relationship Id="rId62" Type="http://schemas.openxmlformats.org/officeDocument/2006/relationships/image" Target="../media/image47.tiff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tags" Target="../tags/tag260.xml"/><Relationship Id="rId24" Type="http://schemas.openxmlformats.org/officeDocument/2006/relationships/tags" Target="../tags/tag273.xml"/><Relationship Id="rId32" Type="http://schemas.openxmlformats.org/officeDocument/2006/relationships/tags" Target="../tags/tag281.xml"/><Relationship Id="rId37" Type="http://schemas.openxmlformats.org/officeDocument/2006/relationships/tags" Target="../tags/tag286.xml"/><Relationship Id="rId40" Type="http://schemas.openxmlformats.org/officeDocument/2006/relationships/tags" Target="../tags/tag289.xml"/><Relationship Id="rId45" Type="http://schemas.openxmlformats.org/officeDocument/2006/relationships/tags" Target="../tags/tag294.xml"/><Relationship Id="rId53" Type="http://schemas.openxmlformats.org/officeDocument/2006/relationships/tags" Target="../tags/tag302.xml"/><Relationship Id="rId58" Type="http://schemas.openxmlformats.org/officeDocument/2006/relationships/image" Target="../media/image51.tiff"/><Relationship Id="rId5" Type="http://schemas.openxmlformats.org/officeDocument/2006/relationships/tags" Target="../tags/tag254.xml"/><Relationship Id="rId15" Type="http://schemas.openxmlformats.org/officeDocument/2006/relationships/tags" Target="../tags/tag264.xml"/><Relationship Id="rId23" Type="http://schemas.openxmlformats.org/officeDocument/2006/relationships/tags" Target="../tags/tag272.xml"/><Relationship Id="rId28" Type="http://schemas.openxmlformats.org/officeDocument/2006/relationships/tags" Target="../tags/tag277.xml"/><Relationship Id="rId36" Type="http://schemas.openxmlformats.org/officeDocument/2006/relationships/tags" Target="../tags/tag285.xml"/><Relationship Id="rId49" Type="http://schemas.openxmlformats.org/officeDocument/2006/relationships/tags" Target="../tags/tag298.xml"/><Relationship Id="rId57" Type="http://schemas.openxmlformats.org/officeDocument/2006/relationships/notesSlide" Target="../notesSlides/notesSlide37.xml"/><Relationship Id="rId61" Type="http://schemas.openxmlformats.org/officeDocument/2006/relationships/image" Target="../media/image46.tiff"/><Relationship Id="rId10" Type="http://schemas.openxmlformats.org/officeDocument/2006/relationships/tags" Target="../tags/tag259.xml"/><Relationship Id="rId19" Type="http://schemas.openxmlformats.org/officeDocument/2006/relationships/tags" Target="../tags/tag268.xml"/><Relationship Id="rId31" Type="http://schemas.openxmlformats.org/officeDocument/2006/relationships/tags" Target="../tags/tag280.xml"/><Relationship Id="rId44" Type="http://schemas.openxmlformats.org/officeDocument/2006/relationships/tags" Target="../tags/tag293.xml"/><Relationship Id="rId52" Type="http://schemas.openxmlformats.org/officeDocument/2006/relationships/tags" Target="../tags/tag301.xml"/><Relationship Id="rId60" Type="http://schemas.openxmlformats.org/officeDocument/2006/relationships/image" Target="../media/image53.tiff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tags" Target="../tags/tag263.xml"/><Relationship Id="rId22" Type="http://schemas.openxmlformats.org/officeDocument/2006/relationships/tags" Target="../tags/tag271.xml"/><Relationship Id="rId27" Type="http://schemas.openxmlformats.org/officeDocument/2006/relationships/tags" Target="../tags/tag276.xml"/><Relationship Id="rId30" Type="http://schemas.openxmlformats.org/officeDocument/2006/relationships/tags" Target="../tags/tag279.xml"/><Relationship Id="rId35" Type="http://schemas.openxmlformats.org/officeDocument/2006/relationships/tags" Target="../tags/tag284.xml"/><Relationship Id="rId43" Type="http://schemas.openxmlformats.org/officeDocument/2006/relationships/tags" Target="../tags/tag292.xml"/><Relationship Id="rId48" Type="http://schemas.openxmlformats.org/officeDocument/2006/relationships/tags" Target="../tags/tag297.xml"/><Relationship Id="rId56" Type="http://schemas.openxmlformats.org/officeDocument/2006/relationships/slideLayout" Target="../slideLayouts/slideLayout2.xml"/><Relationship Id="rId64" Type="http://schemas.openxmlformats.org/officeDocument/2006/relationships/image" Target="../media/image6.png"/><Relationship Id="rId8" Type="http://schemas.openxmlformats.org/officeDocument/2006/relationships/tags" Target="../tags/tag257.xml"/><Relationship Id="rId51" Type="http://schemas.openxmlformats.org/officeDocument/2006/relationships/tags" Target="../tags/tag300.xml"/><Relationship Id="rId3" Type="http://schemas.openxmlformats.org/officeDocument/2006/relationships/tags" Target="../tags/tag252.xml"/><Relationship Id="rId12" Type="http://schemas.openxmlformats.org/officeDocument/2006/relationships/tags" Target="../tags/tag261.xml"/><Relationship Id="rId17" Type="http://schemas.openxmlformats.org/officeDocument/2006/relationships/tags" Target="../tags/tag266.xml"/><Relationship Id="rId25" Type="http://schemas.openxmlformats.org/officeDocument/2006/relationships/tags" Target="../tags/tag274.xml"/><Relationship Id="rId33" Type="http://schemas.openxmlformats.org/officeDocument/2006/relationships/tags" Target="../tags/tag282.xml"/><Relationship Id="rId38" Type="http://schemas.openxmlformats.org/officeDocument/2006/relationships/tags" Target="../tags/tag287.xml"/><Relationship Id="rId46" Type="http://schemas.openxmlformats.org/officeDocument/2006/relationships/tags" Target="../tags/tag295.xml"/><Relationship Id="rId59" Type="http://schemas.openxmlformats.org/officeDocument/2006/relationships/image" Target="../media/image52.tiff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317.xml"/><Relationship Id="rId18" Type="http://schemas.openxmlformats.org/officeDocument/2006/relationships/tags" Target="../tags/tag322.xml"/><Relationship Id="rId26" Type="http://schemas.openxmlformats.org/officeDocument/2006/relationships/tags" Target="../tags/tag330.xml"/><Relationship Id="rId39" Type="http://schemas.openxmlformats.org/officeDocument/2006/relationships/tags" Target="../tags/tag343.xml"/><Relationship Id="rId21" Type="http://schemas.openxmlformats.org/officeDocument/2006/relationships/tags" Target="../tags/tag325.xml"/><Relationship Id="rId34" Type="http://schemas.openxmlformats.org/officeDocument/2006/relationships/tags" Target="../tags/tag338.xml"/><Relationship Id="rId42" Type="http://schemas.openxmlformats.org/officeDocument/2006/relationships/tags" Target="../tags/tag346.xml"/><Relationship Id="rId47" Type="http://schemas.openxmlformats.org/officeDocument/2006/relationships/tags" Target="../tags/tag351.xml"/><Relationship Id="rId50" Type="http://schemas.openxmlformats.org/officeDocument/2006/relationships/tags" Target="../tags/tag354.xml"/><Relationship Id="rId55" Type="http://schemas.openxmlformats.org/officeDocument/2006/relationships/tags" Target="../tags/tag359.xml"/><Relationship Id="rId63" Type="http://schemas.openxmlformats.org/officeDocument/2006/relationships/slideLayout" Target="../slideLayouts/slideLayout2.xml"/><Relationship Id="rId68" Type="http://schemas.openxmlformats.org/officeDocument/2006/relationships/image" Target="../media/image46.tiff"/><Relationship Id="rId7" Type="http://schemas.openxmlformats.org/officeDocument/2006/relationships/tags" Target="../tags/tag311.xml"/><Relationship Id="rId71" Type="http://schemas.openxmlformats.org/officeDocument/2006/relationships/image" Target="../media/image49.png"/><Relationship Id="rId2" Type="http://schemas.openxmlformats.org/officeDocument/2006/relationships/tags" Target="../tags/tag306.xml"/><Relationship Id="rId16" Type="http://schemas.openxmlformats.org/officeDocument/2006/relationships/tags" Target="../tags/tag320.xml"/><Relationship Id="rId29" Type="http://schemas.openxmlformats.org/officeDocument/2006/relationships/tags" Target="../tags/tag333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11" Type="http://schemas.openxmlformats.org/officeDocument/2006/relationships/tags" Target="../tags/tag315.xml"/><Relationship Id="rId24" Type="http://schemas.openxmlformats.org/officeDocument/2006/relationships/tags" Target="../tags/tag328.xml"/><Relationship Id="rId32" Type="http://schemas.openxmlformats.org/officeDocument/2006/relationships/tags" Target="../tags/tag336.xml"/><Relationship Id="rId37" Type="http://schemas.openxmlformats.org/officeDocument/2006/relationships/tags" Target="../tags/tag341.xml"/><Relationship Id="rId40" Type="http://schemas.openxmlformats.org/officeDocument/2006/relationships/tags" Target="../tags/tag344.xml"/><Relationship Id="rId45" Type="http://schemas.openxmlformats.org/officeDocument/2006/relationships/tags" Target="../tags/tag349.xml"/><Relationship Id="rId53" Type="http://schemas.openxmlformats.org/officeDocument/2006/relationships/tags" Target="../tags/tag357.xml"/><Relationship Id="rId58" Type="http://schemas.openxmlformats.org/officeDocument/2006/relationships/tags" Target="../tags/tag362.xml"/><Relationship Id="rId66" Type="http://schemas.openxmlformats.org/officeDocument/2006/relationships/image" Target="../media/image52.tiff"/><Relationship Id="rId5" Type="http://schemas.openxmlformats.org/officeDocument/2006/relationships/tags" Target="../tags/tag309.xml"/><Relationship Id="rId15" Type="http://schemas.openxmlformats.org/officeDocument/2006/relationships/tags" Target="../tags/tag319.xml"/><Relationship Id="rId23" Type="http://schemas.openxmlformats.org/officeDocument/2006/relationships/tags" Target="../tags/tag327.xml"/><Relationship Id="rId28" Type="http://schemas.openxmlformats.org/officeDocument/2006/relationships/tags" Target="../tags/tag332.xml"/><Relationship Id="rId36" Type="http://schemas.openxmlformats.org/officeDocument/2006/relationships/tags" Target="../tags/tag340.xml"/><Relationship Id="rId49" Type="http://schemas.openxmlformats.org/officeDocument/2006/relationships/tags" Target="../tags/tag353.xml"/><Relationship Id="rId57" Type="http://schemas.openxmlformats.org/officeDocument/2006/relationships/tags" Target="../tags/tag361.xml"/><Relationship Id="rId61" Type="http://schemas.openxmlformats.org/officeDocument/2006/relationships/tags" Target="../tags/tag365.xml"/><Relationship Id="rId10" Type="http://schemas.openxmlformats.org/officeDocument/2006/relationships/tags" Target="../tags/tag314.xml"/><Relationship Id="rId19" Type="http://schemas.openxmlformats.org/officeDocument/2006/relationships/tags" Target="../tags/tag323.xml"/><Relationship Id="rId31" Type="http://schemas.openxmlformats.org/officeDocument/2006/relationships/tags" Target="../tags/tag335.xml"/><Relationship Id="rId44" Type="http://schemas.openxmlformats.org/officeDocument/2006/relationships/tags" Target="../tags/tag348.xml"/><Relationship Id="rId52" Type="http://schemas.openxmlformats.org/officeDocument/2006/relationships/tags" Target="../tags/tag356.xml"/><Relationship Id="rId60" Type="http://schemas.openxmlformats.org/officeDocument/2006/relationships/tags" Target="../tags/tag364.xml"/><Relationship Id="rId65" Type="http://schemas.openxmlformats.org/officeDocument/2006/relationships/image" Target="../media/image51.tiff"/><Relationship Id="rId4" Type="http://schemas.openxmlformats.org/officeDocument/2006/relationships/tags" Target="../tags/tag308.xml"/><Relationship Id="rId9" Type="http://schemas.openxmlformats.org/officeDocument/2006/relationships/tags" Target="../tags/tag313.xml"/><Relationship Id="rId14" Type="http://schemas.openxmlformats.org/officeDocument/2006/relationships/tags" Target="../tags/tag318.xml"/><Relationship Id="rId22" Type="http://schemas.openxmlformats.org/officeDocument/2006/relationships/tags" Target="../tags/tag326.xml"/><Relationship Id="rId27" Type="http://schemas.openxmlformats.org/officeDocument/2006/relationships/tags" Target="../tags/tag331.xml"/><Relationship Id="rId30" Type="http://schemas.openxmlformats.org/officeDocument/2006/relationships/tags" Target="../tags/tag334.xml"/><Relationship Id="rId35" Type="http://schemas.openxmlformats.org/officeDocument/2006/relationships/tags" Target="../tags/tag339.xml"/><Relationship Id="rId43" Type="http://schemas.openxmlformats.org/officeDocument/2006/relationships/tags" Target="../tags/tag347.xml"/><Relationship Id="rId48" Type="http://schemas.openxmlformats.org/officeDocument/2006/relationships/tags" Target="../tags/tag352.xml"/><Relationship Id="rId56" Type="http://schemas.openxmlformats.org/officeDocument/2006/relationships/tags" Target="../tags/tag360.xml"/><Relationship Id="rId64" Type="http://schemas.openxmlformats.org/officeDocument/2006/relationships/notesSlide" Target="../notesSlides/notesSlide38.xml"/><Relationship Id="rId69" Type="http://schemas.openxmlformats.org/officeDocument/2006/relationships/image" Target="../media/image47.tiff"/><Relationship Id="rId8" Type="http://schemas.openxmlformats.org/officeDocument/2006/relationships/tags" Target="../tags/tag312.xml"/><Relationship Id="rId51" Type="http://schemas.openxmlformats.org/officeDocument/2006/relationships/tags" Target="../tags/tag355.xml"/><Relationship Id="rId72" Type="http://schemas.openxmlformats.org/officeDocument/2006/relationships/image" Target="../media/image6.png"/><Relationship Id="rId3" Type="http://schemas.openxmlformats.org/officeDocument/2006/relationships/tags" Target="../tags/tag307.xml"/><Relationship Id="rId12" Type="http://schemas.openxmlformats.org/officeDocument/2006/relationships/tags" Target="../tags/tag316.xml"/><Relationship Id="rId17" Type="http://schemas.openxmlformats.org/officeDocument/2006/relationships/tags" Target="../tags/tag321.xml"/><Relationship Id="rId25" Type="http://schemas.openxmlformats.org/officeDocument/2006/relationships/tags" Target="../tags/tag329.xml"/><Relationship Id="rId33" Type="http://schemas.openxmlformats.org/officeDocument/2006/relationships/tags" Target="../tags/tag337.xml"/><Relationship Id="rId38" Type="http://schemas.openxmlformats.org/officeDocument/2006/relationships/tags" Target="../tags/tag342.xml"/><Relationship Id="rId46" Type="http://schemas.openxmlformats.org/officeDocument/2006/relationships/tags" Target="../tags/tag350.xml"/><Relationship Id="rId59" Type="http://schemas.openxmlformats.org/officeDocument/2006/relationships/tags" Target="../tags/tag363.xml"/><Relationship Id="rId67" Type="http://schemas.openxmlformats.org/officeDocument/2006/relationships/image" Target="../media/image53.tiff"/><Relationship Id="rId20" Type="http://schemas.openxmlformats.org/officeDocument/2006/relationships/tags" Target="../tags/tag324.xml"/><Relationship Id="rId41" Type="http://schemas.openxmlformats.org/officeDocument/2006/relationships/tags" Target="../tags/tag345.xml"/><Relationship Id="rId54" Type="http://schemas.openxmlformats.org/officeDocument/2006/relationships/tags" Target="../tags/tag358.xml"/><Relationship Id="rId62" Type="http://schemas.openxmlformats.org/officeDocument/2006/relationships/tags" Target="../tags/tag366.xml"/><Relationship Id="rId70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0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379.xml"/><Relationship Id="rId18" Type="http://schemas.openxmlformats.org/officeDocument/2006/relationships/tags" Target="../tags/tag384.xml"/><Relationship Id="rId26" Type="http://schemas.openxmlformats.org/officeDocument/2006/relationships/tags" Target="../tags/tag392.xml"/><Relationship Id="rId39" Type="http://schemas.openxmlformats.org/officeDocument/2006/relationships/tags" Target="../tags/tag405.xml"/><Relationship Id="rId21" Type="http://schemas.openxmlformats.org/officeDocument/2006/relationships/tags" Target="../tags/tag387.xml"/><Relationship Id="rId34" Type="http://schemas.openxmlformats.org/officeDocument/2006/relationships/tags" Target="../tags/tag400.xml"/><Relationship Id="rId42" Type="http://schemas.openxmlformats.org/officeDocument/2006/relationships/tags" Target="../tags/tag408.xml"/><Relationship Id="rId47" Type="http://schemas.openxmlformats.org/officeDocument/2006/relationships/tags" Target="../tags/tag413.xml"/><Relationship Id="rId50" Type="http://schemas.openxmlformats.org/officeDocument/2006/relationships/tags" Target="../tags/tag416.xml"/><Relationship Id="rId55" Type="http://schemas.openxmlformats.org/officeDocument/2006/relationships/tags" Target="../tags/tag421.xml"/><Relationship Id="rId63" Type="http://schemas.openxmlformats.org/officeDocument/2006/relationships/tags" Target="../tags/tag429.xml"/><Relationship Id="rId68" Type="http://schemas.openxmlformats.org/officeDocument/2006/relationships/image" Target="../media/image53.tiff"/><Relationship Id="rId7" Type="http://schemas.openxmlformats.org/officeDocument/2006/relationships/tags" Target="../tags/tag373.xml"/><Relationship Id="rId71" Type="http://schemas.openxmlformats.org/officeDocument/2006/relationships/image" Target="../media/image48.tiff"/><Relationship Id="rId2" Type="http://schemas.openxmlformats.org/officeDocument/2006/relationships/tags" Target="../tags/tag368.xml"/><Relationship Id="rId16" Type="http://schemas.openxmlformats.org/officeDocument/2006/relationships/tags" Target="../tags/tag382.xml"/><Relationship Id="rId29" Type="http://schemas.openxmlformats.org/officeDocument/2006/relationships/tags" Target="../tags/tag395.xml"/><Relationship Id="rId11" Type="http://schemas.openxmlformats.org/officeDocument/2006/relationships/tags" Target="../tags/tag377.xml"/><Relationship Id="rId24" Type="http://schemas.openxmlformats.org/officeDocument/2006/relationships/tags" Target="../tags/tag390.xml"/><Relationship Id="rId32" Type="http://schemas.openxmlformats.org/officeDocument/2006/relationships/tags" Target="../tags/tag398.xml"/><Relationship Id="rId37" Type="http://schemas.openxmlformats.org/officeDocument/2006/relationships/tags" Target="../tags/tag403.xml"/><Relationship Id="rId40" Type="http://schemas.openxmlformats.org/officeDocument/2006/relationships/tags" Target="../tags/tag406.xml"/><Relationship Id="rId45" Type="http://schemas.openxmlformats.org/officeDocument/2006/relationships/tags" Target="../tags/tag411.xml"/><Relationship Id="rId53" Type="http://schemas.openxmlformats.org/officeDocument/2006/relationships/tags" Target="../tags/tag419.xml"/><Relationship Id="rId58" Type="http://schemas.openxmlformats.org/officeDocument/2006/relationships/tags" Target="../tags/tag424.xml"/><Relationship Id="rId66" Type="http://schemas.openxmlformats.org/officeDocument/2006/relationships/image" Target="../media/image51.tiff"/><Relationship Id="rId5" Type="http://schemas.openxmlformats.org/officeDocument/2006/relationships/tags" Target="../tags/tag371.xml"/><Relationship Id="rId15" Type="http://schemas.openxmlformats.org/officeDocument/2006/relationships/tags" Target="../tags/tag381.xml"/><Relationship Id="rId23" Type="http://schemas.openxmlformats.org/officeDocument/2006/relationships/tags" Target="../tags/tag389.xml"/><Relationship Id="rId28" Type="http://schemas.openxmlformats.org/officeDocument/2006/relationships/tags" Target="../tags/tag394.xml"/><Relationship Id="rId36" Type="http://schemas.openxmlformats.org/officeDocument/2006/relationships/tags" Target="../tags/tag402.xml"/><Relationship Id="rId49" Type="http://schemas.openxmlformats.org/officeDocument/2006/relationships/tags" Target="../tags/tag415.xml"/><Relationship Id="rId57" Type="http://schemas.openxmlformats.org/officeDocument/2006/relationships/tags" Target="../tags/tag423.xml"/><Relationship Id="rId61" Type="http://schemas.openxmlformats.org/officeDocument/2006/relationships/tags" Target="../tags/tag427.xml"/><Relationship Id="rId10" Type="http://schemas.openxmlformats.org/officeDocument/2006/relationships/tags" Target="../tags/tag376.xml"/><Relationship Id="rId19" Type="http://schemas.openxmlformats.org/officeDocument/2006/relationships/tags" Target="../tags/tag385.xml"/><Relationship Id="rId31" Type="http://schemas.openxmlformats.org/officeDocument/2006/relationships/tags" Target="../tags/tag397.xml"/><Relationship Id="rId44" Type="http://schemas.openxmlformats.org/officeDocument/2006/relationships/tags" Target="../tags/tag410.xml"/><Relationship Id="rId52" Type="http://schemas.openxmlformats.org/officeDocument/2006/relationships/tags" Target="../tags/tag418.xml"/><Relationship Id="rId60" Type="http://schemas.openxmlformats.org/officeDocument/2006/relationships/tags" Target="../tags/tag426.xml"/><Relationship Id="rId65" Type="http://schemas.openxmlformats.org/officeDocument/2006/relationships/notesSlide" Target="../notesSlides/notesSlide39.xml"/><Relationship Id="rId73" Type="http://schemas.openxmlformats.org/officeDocument/2006/relationships/image" Target="../media/image6.png"/><Relationship Id="rId4" Type="http://schemas.openxmlformats.org/officeDocument/2006/relationships/tags" Target="../tags/tag370.xml"/><Relationship Id="rId9" Type="http://schemas.openxmlformats.org/officeDocument/2006/relationships/tags" Target="../tags/tag375.xml"/><Relationship Id="rId14" Type="http://schemas.openxmlformats.org/officeDocument/2006/relationships/tags" Target="../tags/tag380.xml"/><Relationship Id="rId22" Type="http://schemas.openxmlformats.org/officeDocument/2006/relationships/tags" Target="../tags/tag388.xml"/><Relationship Id="rId27" Type="http://schemas.openxmlformats.org/officeDocument/2006/relationships/tags" Target="../tags/tag393.xml"/><Relationship Id="rId30" Type="http://schemas.openxmlformats.org/officeDocument/2006/relationships/tags" Target="../tags/tag396.xml"/><Relationship Id="rId35" Type="http://schemas.openxmlformats.org/officeDocument/2006/relationships/tags" Target="../tags/tag401.xml"/><Relationship Id="rId43" Type="http://schemas.openxmlformats.org/officeDocument/2006/relationships/tags" Target="../tags/tag409.xml"/><Relationship Id="rId48" Type="http://schemas.openxmlformats.org/officeDocument/2006/relationships/tags" Target="../tags/tag414.xml"/><Relationship Id="rId56" Type="http://schemas.openxmlformats.org/officeDocument/2006/relationships/tags" Target="../tags/tag422.xml"/><Relationship Id="rId64" Type="http://schemas.openxmlformats.org/officeDocument/2006/relationships/slideLayout" Target="../slideLayouts/slideLayout2.xml"/><Relationship Id="rId69" Type="http://schemas.openxmlformats.org/officeDocument/2006/relationships/image" Target="../media/image46.tiff"/><Relationship Id="rId8" Type="http://schemas.openxmlformats.org/officeDocument/2006/relationships/tags" Target="../tags/tag374.xml"/><Relationship Id="rId51" Type="http://schemas.openxmlformats.org/officeDocument/2006/relationships/tags" Target="../tags/tag417.xml"/><Relationship Id="rId72" Type="http://schemas.openxmlformats.org/officeDocument/2006/relationships/image" Target="../media/image49.png"/><Relationship Id="rId3" Type="http://schemas.openxmlformats.org/officeDocument/2006/relationships/tags" Target="../tags/tag369.xml"/><Relationship Id="rId12" Type="http://schemas.openxmlformats.org/officeDocument/2006/relationships/tags" Target="../tags/tag378.xml"/><Relationship Id="rId17" Type="http://schemas.openxmlformats.org/officeDocument/2006/relationships/tags" Target="../tags/tag383.xml"/><Relationship Id="rId25" Type="http://schemas.openxmlformats.org/officeDocument/2006/relationships/tags" Target="../tags/tag391.xml"/><Relationship Id="rId33" Type="http://schemas.openxmlformats.org/officeDocument/2006/relationships/tags" Target="../tags/tag399.xml"/><Relationship Id="rId38" Type="http://schemas.openxmlformats.org/officeDocument/2006/relationships/tags" Target="../tags/tag404.xml"/><Relationship Id="rId46" Type="http://schemas.openxmlformats.org/officeDocument/2006/relationships/tags" Target="../tags/tag412.xml"/><Relationship Id="rId59" Type="http://schemas.openxmlformats.org/officeDocument/2006/relationships/tags" Target="../tags/tag425.xml"/><Relationship Id="rId67" Type="http://schemas.openxmlformats.org/officeDocument/2006/relationships/image" Target="../media/image52.tiff"/><Relationship Id="rId20" Type="http://schemas.openxmlformats.org/officeDocument/2006/relationships/tags" Target="../tags/tag386.xml"/><Relationship Id="rId41" Type="http://schemas.openxmlformats.org/officeDocument/2006/relationships/tags" Target="../tags/tag407.xml"/><Relationship Id="rId54" Type="http://schemas.openxmlformats.org/officeDocument/2006/relationships/tags" Target="../tags/tag420.xml"/><Relationship Id="rId62" Type="http://schemas.openxmlformats.org/officeDocument/2006/relationships/tags" Target="../tags/tag428.xml"/><Relationship Id="rId70" Type="http://schemas.openxmlformats.org/officeDocument/2006/relationships/image" Target="../media/image47.tiff"/><Relationship Id="rId1" Type="http://schemas.openxmlformats.org/officeDocument/2006/relationships/tags" Target="../tags/tag367.xml"/><Relationship Id="rId6" Type="http://schemas.openxmlformats.org/officeDocument/2006/relationships/tags" Target="../tags/tag37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437.xml"/><Relationship Id="rId13" Type="http://schemas.openxmlformats.org/officeDocument/2006/relationships/tags" Target="../tags/tag442.xml"/><Relationship Id="rId18" Type="http://schemas.openxmlformats.org/officeDocument/2006/relationships/image" Target="../media/image54.png"/><Relationship Id="rId3" Type="http://schemas.openxmlformats.org/officeDocument/2006/relationships/tags" Target="../tags/tag432.xml"/><Relationship Id="rId7" Type="http://schemas.openxmlformats.org/officeDocument/2006/relationships/tags" Target="../tags/tag436.xml"/><Relationship Id="rId12" Type="http://schemas.openxmlformats.org/officeDocument/2006/relationships/tags" Target="../tags/tag441.xml"/><Relationship Id="rId17" Type="http://schemas.openxmlformats.org/officeDocument/2006/relationships/image" Target="../media/image50.png"/><Relationship Id="rId2" Type="http://schemas.openxmlformats.org/officeDocument/2006/relationships/tags" Target="../tags/tag431.xml"/><Relationship Id="rId16" Type="http://schemas.openxmlformats.org/officeDocument/2006/relationships/notesSlide" Target="../notesSlides/notesSlide40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11" Type="http://schemas.openxmlformats.org/officeDocument/2006/relationships/tags" Target="../tags/tag440.xml"/><Relationship Id="rId5" Type="http://schemas.openxmlformats.org/officeDocument/2006/relationships/tags" Target="../tags/tag434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439.xml"/><Relationship Id="rId19" Type="http://schemas.openxmlformats.org/officeDocument/2006/relationships/image" Target="../media/image6.png"/><Relationship Id="rId4" Type="http://schemas.openxmlformats.org/officeDocument/2006/relationships/tags" Target="../tags/tag433.xml"/><Relationship Id="rId9" Type="http://schemas.openxmlformats.org/officeDocument/2006/relationships/tags" Target="../tags/tag438.xml"/><Relationship Id="rId14" Type="http://schemas.openxmlformats.org/officeDocument/2006/relationships/tags" Target="../tags/tag44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451.xml"/><Relationship Id="rId13" Type="http://schemas.openxmlformats.org/officeDocument/2006/relationships/tags" Target="../tags/tag456.xml"/><Relationship Id="rId3" Type="http://schemas.openxmlformats.org/officeDocument/2006/relationships/tags" Target="../tags/tag446.xml"/><Relationship Id="rId7" Type="http://schemas.openxmlformats.org/officeDocument/2006/relationships/tags" Target="../tags/tag450.xml"/><Relationship Id="rId12" Type="http://schemas.openxmlformats.org/officeDocument/2006/relationships/tags" Target="../tags/tag455.xml"/><Relationship Id="rId17" Type="http://schemas.openxmlformats.org/officeDocument/2006/relationships/image" Target="../media/image6.png"/><Relationship Id="rId2" Type="http://schemas.openxmlformats.org/officeDocument/2006/relationships/tags" Target="../tags/tag445.xml"/><Relationship Id="rId16" Type="http://schemas.openxmlformats.org/officeDocument/2006/relationships/notesSlide" Target="../notesSlides/notesSlide41.xml"/><Relationship Id="rId1" Type="http://schemas.openxmlformats.org/officeDocument/2006/relationships/tags" Target="../tags/tag444.xml"/><Relationship Id="rId6" Type="http://schemas.openxmlformats.org/officeDocument/2006/relationships/tags" Target="../tags/tag449.xml"/><Relationship Id="rId11" Type="http://schemas.openxmlformats.org/officeDocument/2006/relationships/tags" Target="../tags/tag454.xml"/><Relationship Id="rId5" Type="http://schemas.openxmlformats.org/officeDocument/2006/relationships/tags" Target="../tags/tag448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453.xml"/><Relationship Id="rId4" Type="http://schemas.openxmlformats.org/officeDocument/2006/relationships/tags" Target="../tags/tag447.xml"/><Relationship Id="rId9" Type="http://schemas.openxmlformats.org/officeDocument/2006/relationships/tags" Target="../tags/tag452.xml"/><Relationship Id="rId14" Type="http://schemas.openxmlformats.org/officeDocument/2006/relationships/tags" Target="../tags/tag45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465.xml"/><Relationship Id="rId13" Type="http://schemas.openxmlformats.org/officeDocument/2006/relationships/tags" Target="../tags/tag470.xml"/><Relationship Id="rId18" Type="http://schemas.openxmlformats.org/officeDocument/2006/relationships/tags" Target="../tags/tag475.xml"/><Relationship Id="rId26" Type="http://schemas.openxmlformats.org/officeDocument/2006/relationships/image" Target="../media/image57.png"/><Relationship Id="rId3" Type="http://schemas.openxmlformats.org/officeDocument/2006/relationships/tags" Target="../tags/tag460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464.xml"/><Relationship Id="rId12" Type="http://schemas.openxmlformats.org/officeDocument/2006/relationships/tags" Target="../tags/tag469.xml"/><Relationship Id="rId17" Type="http://schemas.openxmlformats.org/officeDocument/2006/relationships/tags" Target="../tags/tag474.xml"/><Relationship Id="rId25" Type="http://schemas.openxmlformats.org/officeDocument/2006/relationships/image" Target="../media/image56.png"/><Relationship Id="rId2" Type="http://schemas.openxmlformats.org/officeDocument/2006/relationships/tags" Target="../tags/tag459.xml"/><Relationship Id="rId16" Type="http://schemas.openxmlformats.org/officeDocument/2006/relationships/tags" Target="../tags/tag473.xml"/><Relationship Id="rId20" Type="http://schemas.openxmlformats.org/officeDocument/2006/relationships/tags" Target="../tags/tag477.xml"/><Relationship Id="rId1" Type="http://schemas.openxmlformats.org/officeDocument/2006/relationships/tags" Target="../tags/tag458.xml"/><Relationship Id="rId6" Type="http://schemas.openxmlformats.org/officeDocument/2006/relationships/tags" Target="../tags/tag463.xml"/><Relationship Id="rId11" Type="http://schemas.openxmlformats.org/officeDocument/2006/relationships/tags" Target="../tags/tag468.xml"/><Relationship Id="rId24" Type="http://schemas.openxmlformats.org/officeDocument/2006/relationships/tags" Target="../tags/tag461.xml"/><Relationship Id="rId5" Type="http://schemas.openxmlformats.org/officeDocument/2006/relationships/tags" Target="../tags/tag462.xml"/><Relationship Id="rId15" Type="http://schemas.openxmlformats.org/officeDocument/2006/relationships/tags" Target="../tags/tag472.xml"/><Relationship Id="rId23" Type="http://schemas.openxmlformats.org/officeDocument/2006/relationships/image" Target="../media/image55.png"/><Relationship Id="rId10" Type="http://schemas.openxmlformats.org/officeDocument/2006/relationships/tags" Target="../tags/tag467.xml"/><Relationship Id="rId19" Type="http://schemas.openxmlformats.org/officeDocument/2006/relationships/tags" Target="../tags/tag476.xml"/><Relationship Id="rId4" Type="http://schemas.openxmlformats.org/officeDocument/2006/relationships/tags" Target="../tags/tag461.xml"/><Relationship Id="rId9" Type="http://schemas.openxmlformats.org/officeDocument/2006/relationships/tags" Target="../tags/tag466.xml"/><Relationship Id="rId14" Type="http://schemas.openxmlformats.org/officeDocument/2006/relationships/tags" Target="../tags/tag471.xml"/><Relationship Id="rId22" Type="http://schemas.openxmlformats.org/officeDocument/2006/relationships/notesSlide" Target="../notesSlides/notesSlide42.xml"/><Relationship Id="rId27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3" Type="http://schemas.openxmlformats.org/officeDocument/2006/relationships/tags" Target="../tags/tag48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79.xml"/><Relationship Id="rId1" Type="http://schemas.openxmlformats.org/officeDocument/2006/relationships/tags" Target="../tags/tag478.xml"/><Relationship Id="rId6" Type="http://schemas.openxmlformats.org/officeDocument/2006/relationships/tags" Target="../tags/tag483.xml"/><Relationship Id="rId5" Type="http://schemas.openxmlformats.org/officeDocument/2006/relationships/tags" Target="../tags/tag482.xml"/><Relationship Id="rId4" Type="http://schemas.openxmlformats.org/officeDocument/2006/relationships/tags" Target="../tags/tag481.xml"/><Relationship Id="rId9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491.xml"/><Relationship Id="rId13" Type="http://schemas.openxmlformats.org/officeDocument/2006/relationships/tags" Target="../tags/tag496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486.xml"/><Relationship Id="rId21" Type="http://schemas.openxmlformats.org/officeDocument/2006/relationships/image" Target="../media/image59.png"/><Relationship Id="rId7" Type="http://schemas.openxmlformats.org/officeDocument/2006/relationships/tags" Target="../tags/tag490.xml"/><Relationship Id="rId12" Type="http://schemas.openxmlformats.org/officeDocument/2006/relationships/tags" Target="../tags/tag495.xml"/><Relationship Id="rId17" Type="http://schemas.openxmlformats.org/officeDocument/2006/relationships/tags" Target="../tags/tag500.xml"/><Relationship Id="rId2" Type="http://schemas.openxmlformats.org/officeDocument/2006/relationships/tags" Target="../tags/tag485.xml"/><Relationship Id="rId16" Type="http://schemas.openxmlformats.org/officeDocument/2006/relationships/tags" Target="../tags/tag499.xml"/><Relationship Id="rId20" Type="http://schemas.openxmlformats.org/officeDocument/2006/relationships/image" Target="../media/image58.png"/><Relationship Id="rId1" Type="http://schemas.openxmlformats.org/officeDocument/2006/relationships/tags" Target="../tags/tag484.xml"/><Relationship Id="rId6" Type="http://schemas.openxmlformats.org/officeDocument/2006/relationships/tags" Target="../tags/tag489.xml"/><Relationship Id="rId11" Type="http://schemas.openxmlformats.org/officeDocument/2006/relationships/tags" Target="../tags/tag494.xml"/><Relationship Id="rId24" Type="http://schemas.openxmlformats.org/officeDocument/2006/relationships/image" Target="../media/image6.png"/><Relationship Id="rId5" Type="http://schemas.openxmlformats.org/officeDocument/2006/relationships/tags" Target="../tags/tag488.xml"/><Relationship Id="rId15" Type="http://schemas.openxmlformats.org/officeDocument/2006/relationships/tags" Target="../tags/tag498.xml"/><Relationship Id="rId23" Type="http://schemas.openxmlformats.org/officeDocument/2006/relationships/image" Target="../media/image61.png"/><Relationship Id="rId10" Type="http://schemas.openxmlformats.org/officeDocument/2006/relationships/tags" Target="../tags/tag493.xml"/><Relationship Id="rId19" Type="http://schemas.openxmlformats.org/officeDocument/2006/relationships/notesSlide" Target="../notesSlides/notesSlide44.xml"/><Relationship Id="rId4" Type="http://schemas.openxmlformats.org/officeDocument/2006/relationships/tags" Target="../tags/tag487.xml"/><Relationship Id="rId9" Type="http://schemas.openxmlformats.org/officeDocument/2006/relationships/tags" Target="../tags/tag492.xml"/><Relationship Id="rId14" Type="http://schemas.openxmlformats.org/officeDocument/2006/relationships/tags" Target="../tags/tag497.xml"/><Relationship Id="rId2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03.xml"/><Relationship Id="rId7" Type="http://schemas.openxmlformats.org/officeDocument/2006/relationships/tags" Target="../tags/tag507.xml"/><Relationship Id="rId12" Type="http://schemas.openxmlformats.org/officeDocument/2006/relationships/image" Target="../media/image6.png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6" Type="http://schemas.openxmlformats.org/officeDocument/2006/relationships/tags" Target="../tags/tag506.xml"/><Relationship Id="rId11" Type="http://schemas.openxmlformats.org/officeDocument/2006/relationships/image" Target="../media/image63.png"/><Relationship Id="rId5" Type="http://schemas.openxmlformats.org/officeDocument/2006/relationships/tags" Target="../tags/tag505.xml"/><Relationship Id="rId10" Type="http://schemas.openxmlformats.org/officeDocument/2006/relationships/image" Target="../media/image62.png"/><Relationship Id="rId4" Type="http://schemas.openxmlformats.org/officeDocument/2006/relationships/tags" Target="../tags/tag504.xml"/><Relationship Id="rId9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515.xml"/><Relationship Id="rId3" Type="http://schemas.openxmlformats.org/officeDocument/2006/relationships/tags" Target="../tags/tag510.xml"/><Relationship Id="rId7" Type="http://schemas.openxmlformats.org/officeDocument/2006/relationships/tags" Target="../tags/tag514.xml"/><Relationship Id="rId12" Type="http://schemas.openxmlformats.org/officeDocument/2006/relationships/image" Target="../media/image6.png"/><Relationship Id="rId2" Type="http://schemas.openxmlformats.org/officeDocument/2006/relationships/tags" Target="../tags/tag509.xml"/><Relationship Id="rId1" Type="http://schemas.openxmlformats.org/officeDocument/2006/relationships/tags" Target="../tags/tag508.xml"/><Relationship Id="rId6" Type="http://schemas.openxmlformats.org/officeDocument/2006/relationships/tags" Target="../tags/tag513.xml"/><Relationship Id="rId11" Type="http://schemas.openxmlformats.org/officeDocument/2006/relationships/image" Target="../media/image64.png"/><Relationship Id="rId5" Type="http://schemas.openxmlformats.org/officeDocument/2006/relationships/tags" Target="../tags/tag512.xml"/><Relationship Id="rId10" Type="http://schemas.openxmlformats.org/officeDocument/2006/relationships/notesSlide" Target="../notesSlides/notesSlide46.xml"/><Relationship Id="rId4" Type="http://schemas.openxmlformats.org/officeDocument/2006/relationships/tags" Target="../tags/tag511.xml"/><Relationship Id="rId9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3" Type="http://schemas.openxmlformats.org/officeDocument/2006/relationships/tags" Target="../tags/tag51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17.xml"/><Relationship Id="rId1" Type="http://schemas.openxmlformats.org/officeDocument/2006/relationships/tags" Target="../tags/tag516.xml"/><Relationship Id="rId6" Type="http://schemas.openxmlformats.org/officeDocument/2006/relationships/tags" Target="../tags/tag521.xml"/><Relationship Id="rId5" Type="http://schemas.openxmlformats.org/officeDocument/2006/relationships/tags" Target="../tags/tag520.xml"/><Relationship Id="rId4" Type="http://schemas.openxmlformats.org/officeDocument/2006/relationships/tags" Target="../tags/tag519.xml"/><Relationship Id="rId9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tags" Target="../tags/tag522.xml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5" Type="http://schemas.openxmlformats.org/officeDocument/2006/relationships/tags" Target="../tags/tag10.xml"/><Relationship Id="rId10" Type="http://schemas.openxmlformats.org/officeDocument/2006/relationships/image" Target="../media/image14.png"/><Relationship Id="rId4" Type="http://schemas.openxmlformats.org/officeDocument/2006/relationships/tags" Target="../tags/tag9.xml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532.xml"/><Relationship Id="rId13" Type="http://schemas.openxmlformats.org/officeDocument/2006/relationships/image" Target="../media/image65.png"/><Relationship Id="rId3" Type="http://schemas.openxmlformats.org/officeDocument/2006/relationships/tags" Target="../tags/tag527.xml"/><Relationship Id="rId7" Type="http://schemas.openxmlformats.org/officeDocument/2006/relationships/tags" Target="../tags/tag531.xml"/><Relationship Id="rId12" Type="http://schemas.openxmlformats.org/officeDocument/2006/relationships/notesSlide" Target="../notesSlides/notesSlide48.xml"/><Relationship Id="rId2" Type="http://schemas.openxmlformats.org/officeDocument/2006/relationships/tags" Target="../tags/tag526.xml"/><Relationship Id="rId1" Type="http://schemas.openxmlformats.org/officeDocument/2006/relationships/tags" Target="../tags/tag525.xml"/><Relationship Id="rId6" Type="http://schemas.openxmlformats.org/officeDocument/2006/relationships/tags" Target="../tags/tag5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29.xml"/><Relationship Id="rId10" Type="http://schemas.openxmlformats.org/officeDocument/2006/relationships/tags" Target="../tags/tag534.xml"/><Relationship Id="rId4" Type="http://schemas.openxmlformats.org/officeDocument/2006/relationships/tags" Target="../tags/tag528.xml"/><Relationship Id="rId9" Type="http://schemas.openxmlformats.org/officeDocument/2006/relationships/tags" Target="../tags/tag533.xml"/><Relationship Id="rId1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37.xml"/><Relationship Id="rId7" Type="http://schemas.openxmlformats.org/officeDocument/2006/relationships/tags" Target="../tags/tag541.xml"/><Relationship Id="rId2" Type="http://schemas.openxmlformats.org/officeDocument/2006/relationships/tags" Target="../tags/tag536.xml"/><Relationship Id="rId1" Type="http://schemas.openxmlformats.org/officeDocument/2006/relationships/tags" Target="../tags/tag535.xml"/><Relationship Id="rId6" Type="http://schemas.openxmlformats.org/officeDocument/2006/relationships/tags" Target="../tags/tag540.xml"/><Relationship Id="rId11" Type="http://schemas.openxmlformats.org/officeDocument/2006/relationships/image" Target="../media/image6.png"/><Relationship Id="rId5" Type="http://schemas.openxmlformats.org/officeDocument/2006/relationships/tags" Target="../tags/tag539.xml"/><Relationship Id="rId10" Type="http://schemas.openxmlformats.org/officeDocument/2006/relationships/image" Target="../media/image66.png"/><Relationship Id="rId4" Type="http://schemas.openxmlformats.org/officeDocument/2006/relationships/tags" Target="../tags/tag538.xml"/><Relationship Id="rId9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3" Type="http://schemas.openxmlformats.org/officeDocument/2006/relationships/tags" Target="../tags/tag54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43.xml"/><Relationship Id="rId1" Type="http://schemas.openxmlformats.org/officeDocument/2006/relationships/tags" Target="../tags/tag542.xml"/><Relationship Id="rId6" Type="http://schemas.openxmlformats.org/officeDocument/2006/relationships/tags" Target="../tags/tag547.xml"/><Relationship Id="rId5" Type="http://schemas.openxmlformats.org/officeDocument/2006/relationships/tags" Target="../tags/tag546.xml"/><Relationship Id="rId10" Type="http://schemas.openxmlformats.org/officeDocument/2006/relationships/image" Target="../media/image6.png"/><Relationship Id="rId4" Type="http://schemas.openxmlformats.org/officeDocument/2006/relationships/tags" Target="../tags/tag545.xml"/><Relationship Id="rId9" Type="http://schemas.openxmlformats.org/officeDocument/2006/relationships/image" Target="../media/image67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3" Type="http://schemas.openxmlformats.org/officeDocument/2006/relationships/tags" Target="../tags/tag55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10" Type="http://schemas.openxmlformats.org/officeDocument/2006/relationships/image" Target="../media/image6.png"/><Relationship Id="rId4" Type="http://schemas.openxmlformats.org/officeDocument/2006/relationships/tags" Target="../tags/tag551.xml"/><Relationship Id="rId9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556.xml"/><Relationship Id="rId2" Type="http://schemas.openxmlformats.org/officeDocument/2006/relationships/tags" Target="../tags/tag555.xml"/><Relationship Id="rId1" Type="http://schemas.openxmlformats.org/officeDocument/2006/relationships/tags" Target="../tags/tag554.xml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564.xml"/><Relationship Id="rId13" Type="http://schemas.openxmlformats.org/officeDocument/2006/relationships/image" Target="../media/image6.png"/><Relationship Id="rId3" Type="http://schemas.openxmlformats.org/officeDocument/2006/relationships/tags" Target="../tags/tag559.xml"/><Relationship Id="rId7" Type="http://schemas.openxmlformats.org/officeDocument/2006/relationships/tags" Target="../tags/tag563.xml"/><Relationship Id="rId12" Type="http://schemas.openxmlformats.org/officeDocument/2006/relationships/image" Target="../media/image70.emf"/><Relationship Id="rId2" Type="http://schemas.openxmlformats.org/officeDocument/2006/relationships/tags" Target="../tags/tag558.xml"/><Relationship Id="rId1" Type="http://schemas.openxmlformats.org/officeDocument/2006/relationships/tags" Target="../tags/tag557.xml"/><Relationship Id="rId6" Type="http://schemas.openxmlformats.org/officeDocument/2006/relationships/tags" Target="../tags/tag562.xml"/><Relationship Id="rId11" Type="http://schemas.openxmlformats.org/officeDocument/2006/relationships/image" Target="../media/image69.png"/><Relationship Id="rId5" Type="http://schemas.openxmlformats.org/officeDocument/2006/relationships/tags" Target="../tags/tag561.xml"/><Relationship Id="rId10" Type="http://schemas.openxmlformats.org/officeDocument/2006/relationships/notesSlide" Target="../notesSlides/notesSlide52.xml"/><Relationship Id="rId4" Type="http://schemas.openxmlformats.org/officeDocument/2006/relationships/tags" Target="../tags/tag560.xml"/><Relationship Id="rId9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3" Type="http://schemas.openxmlformats.org/officeDocument/2006/relationships/tags" Target="../tags/tag56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6" Type="http://schemas.openxmlformats.org/officeDocument/2006/relationships/tags" Target="../tags/tag570.xml"/><Relationship Id="rId5" Type="http://schemas.openxmlformats.org/officeDocument/2006/relationships/tags" Target="../tags/tag569.xml"/><Relationship Id="rId4" Type="http://schemas.openxmlformats.org/officeDocument/2006/relationships/tags" Target="../tags/tag568.xml"/><Relationship Id="rId9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3" Type="http://schemas.openxmlformats.org/officeDocument/2006/relationships/tags" Target="../tags/tag57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72.xml"/><Relationship Id="rId1" Type="http://schemas.openxmlformats.org/officeDocument/2006/relationships/tags" Target="../tags/tag571.xml"/><Relationship Id="rId6" Type="http://schemas.openxmlformats.org/officeDocument/2006/relationships/tags" Target="../tags/tag576.xml"/><Relationship Id="rId5" Type="http://schemas.openxmlformats.org/officeDocument/2006/relationships/tags" Target="../tags/tag575.xml"/><Relationship Id="rId4" Type="http://schemas.openxmlformats.org/officeDocument/2006/relationships/tags" Target="../tags/tag574.xml"/><Relationship Id="rId9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tags" Target="../tags/tag15.xml"/><Relationship Id="rId10" Type="http://schemas.openxmlformats.org/officeDocument/2006/relationships/image" Target="../media/image17.png"/><Relationship Id="rId4" Type="http://schemas.openxmlformats.org/officeDocument/2006/relationships/tags" Target="../tags/tag14.xml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8.jp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3.png"/><Relationship Id="rId3" Type="http://schemas.openxmlformats.org/officeDocument/2006/relationships/tags" Target="../tags/tag18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2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tags" Target="../tags/tag20.xml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tags" Target="../tags/tag19.xml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mailto:dong.sun@connect.ust.hk" TargetMode="External"/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9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7.xml"/><Relationship Id="rId6" Type="http://schemas.openxmlformats.org/officeDocument/2006/relationships/image" Target="../media/image67.tiff"/><Relationship Id="rId11" Type="http://schemas.openxmlformats.org/officeDocument/2006/relationships/image" Target="../media/image5.png"/><Relationship Id="rId5" Type="http://schemas.openxmlformats.org/officeDocument/2006/relationships/image" Target="../media/image28.jpg"/><Relationship Id="rId10" Type="http://schemas.openxmlformats.org/officeDocument/2006/relationships/image" Target="../media/image4.png"/><Relationship Id="rId4" Type="http://schemas.openxmlformats.org/officeDocument/2006/relationships/image" Target="../media/image90.png"/><Relationship Id="rId9" Type="http://schemas.openxmlformats.org/officeDocument/2006/relationships/hyperlink" Target="https://www.cse.ust.hk/~dsuna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.xml"/><Relationship Id="rId10" Type="http://schemas.openxmlformats.org/officeDocument/2006/relationships/image" Target="../media/image27.jpg"/><Relationship Id="rId4" Type="http://schemas.openxmlformats.org/officeDocument/2006/relationships/tags" Target="../tags/tag24.xml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47"/>
          <p:cNvPicPr preferRelativeResize="0"/>
          <p:nvPr/>
        </p:nvPicPr>
        <p:blipFill rotWithShape="1">
          <a:blip r:embed="rId3">
            <a:alphaModFix/>
          </a:blip>
          <a:srcRect l="94167"/>
          <a:stretch/>
        </p:blipFill>
        <p:spPr>
          <a:xfrm>
            <a:off x="0" y="-25399"/>
            <a:ext cx="6098202" cy="2312613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7"/>
          <p:cNvSpPr txBox="1">
            <a:spLocks noGrp="1"/>
          </p:cNvSpPr>
          <p:nvPr>
            <p:ph type="subTitle" idx="4294967295"/>
          </p:nvPr>
        </p:nvSpPr>
        <p:spPr>
          <a:xfrm>
            <a:off x="1682262" y="4470400"/>
            <a:ext cx="882747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en-US" sz="3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Dong SUN</a:t>
            </a: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en-US" altLang="zh-CN" sz="3200" b="0" i="0" u="none" strike="noStrike" cap="none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The Hong Kong University of Science and Technology</a:t>
            </a: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2" name="Google Shape;852;p47"/>
          <p:cNvPicPr preferRelativeResize="0"/>
          <p:nvPr/>
        </p:nvPicPr>
        <p:blipFill rotWithShape="1">
          <a:blip r:embed="rId3">
            <a:alphaModFix/>
          </a:blip>
          <a:srcRect l="94167"/>
          <a:stretch/>
        </p:blipFill>
        <p:spPr>
          <a:xfrm>
            <a:off x="6096000" y="3"/>
            <a:ext cx="6031230" cy="228721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47"/>
          <p:cNvSpPr txBox="1">
            <a:spLocks noGrp="1"/>
          </p:cNvSpPr>
          <p:nvPr>
            <p:ph type="ctrTitle" idx="4294967295"/>
          </p:nvPr>
        </p:nvSpPr>
        <p:spPr>
          <a:xfrm>
            <a:off x="914400" y="2616204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lang="en-US" altLang="zh-CN" sz="4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 in Smart Manufacturing</a:t>
            </a:r>
            <a:br>
              <a:rPr lang="en-US" altLang="zh-CN" sz="44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5" name="Google Shape;855;p47"/>
          <p:cNvPicPr preferRelativeResize="0"/>
          <p:nvPr/>
        </p:nvPicPr>
        <p:blipFill rotWithShape="1">
          <a:blip r:embed="rId3">
            <a:alphaModFix/>
          </a:blip>
          <a:srcRect l="94167"/>
          <a:stretch/>
        </p:blipFill>
        <p:spPr>
          <a:xfrm>
            <a:off x="6096000" y="1"/>
            <a:ext cx="6031230" cy="2287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7" descr="“hkust logo transparent”的图片搜索结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62" y="494054"/>
            <a:ext cx="4943576" cy="120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9064" y="-55031"/>
            <a:ext cx="4996538" cy="1766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Opportunities and Challenges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10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127882" y="1213424"/>
            <a:ext cx="7766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Difficulty in understanding, analyzing, and optimizing product manufacturing.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6354" y="2262968"/>
            <a:ext cx="3215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</a:t>
            </a:r>
            <a:r>
              <a:rPr lang="en-US" sz="2000" dirty="0" smtClean="0"/>
              <a:t>complex </a:t>
            </a:r>
            <a:r>
              <a:rPr lang="en-US" sz="2000" dirty="0"/>
              <a:t>systems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46354" y="2666926"/>
            <a:ext cx="3215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sheer number of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6353" y="3070884"/>
            <a:ext cx="4129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professional knowledge required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6354" y="3469257"/>
            <a:ext cx="3215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advanced algorithms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70648" y="2269894"/>
            <a:ext cx="3215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decode the complex system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70647" y="2673852"/>
            <a:ext cx="478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bridge the gap between humans and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70647" y="3077810"/>
            <a:ext cx="3714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not require expertise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70648" y="3476183"/>
            <a:ext cx="3215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explain the algorithm result</a:t>
            </a:r>
          </a:p>
        </p:txBody>
      </p:sp>
      <p:sp>
        <p:nvSpPr>
          <p:cNvPr id="19" name="Curved Up Arrow 18"/>
          <p:cNvSpPr/>
          <p:nvPr/>
        </p:nvSpPr>
        <p:spPr>
          <a:xfrm>
            <a:off x="4229106" y="3964706"/>
            <a:ext cx="3013364" cy="914400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97322" y="4909385"/>
            <a:ext cx="278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Visualization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830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Research Taxonomy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11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767651" y="1139534"/>
            <a:ext cx="776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taxonomy is based on: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49184" y="1654520"/>
            <a:ext cx="7886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The challenges and opportunities brought about by Industry 4.0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changeability and various constraints of </a:t>
            </a:r>
            <a:r>
              <a:rPr lang="en-US" sz="2000" dirty="0">
                <a:solidFill>
                  <a:srgbClr val="C00000"/>
                </a:solidFill>
              </a:rPr>
              <a:t>planning and scheduling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Vast </a:t>
            </a:r>
            <a:r>
              <a:rPr lang="en-US" sz="2000" dirty="0">
                <a:solidFill>
                  <a:srgbClr val="C00000"/>
                </a:solidFill>
              </a:rPr>
              <a:t>simulation runs </a:t>
            </a:r>
            <a:r>
              <a:rPr lang="en-US" sz="2000" dirty="0"/>
              <a:t>and complex </a:t>
            </a:r>
            <a:r>
              <a:rPr lang="en-US" sz="2000" dirty="0">
                <a:solidFill>
                  <a:srgbClr val="C00000"/>
                </a:solidFill>
              </a:rPr>
              <a:t>manufacturing systems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Complicated state info and unpredicted risks in </a:t>
            </a:r>
            <a:r>
              <a:rPr lang="en-US" sz="2000" dirty="0">
                <a:solidFill>
                  <a:srgbClr val="C00000"/>
                </a:solidFill>
              </a:rPr>
              <a:t>production processes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globalization, hierarchy, and uncertainty of </a:t>
            </a:r>
            <a:r>
              <a:rPr lang="en-US" sz="2000" dirty="0">
                <a:solidFill>
                  <a:srgbClr val="C00000"/>
                </a:solidFill>
              </a:rPr>
              <a:t>supply chains</a:t>
            </a:r>
            <a:r>
              <a:rPr lang="en-US" sz="2000" dirty="0"/>
              <a:t>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49184" y="3285736"/>
            <a:ext cx="5916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 The lifecycle of product manufacturing</a:t>
            </a:r>
          </a:p>
        </p:txBody>
      </p:sp>
      <p:sp>
        <p:nvSpPr>
          <p:cNvPr id="13" name="矩形: 圆角 1">
            <a:extLst>
              <a:ext uri="{FF2B5EF4-FFF2-40B4-BE49-F238E27FC236}">
                <a16:creationId xmlns:a16="http://schemas.microsoft.com/office/drawing/2014/main" id="{8199A061-B6C3-4EF1-B290-19E0FA7A9A07}"/>
              </a:ext>
            </a:extLst>
          </p:cNvPr>
          <p:cNvSpPr/>
          <p:nvPr/>
        </p:nvSpPr>
        <p:spPr>
          <a:xfrm>
            <a:off x="3917903" y="3816925"/>
            <a:ext cx="1496844" cy="10541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-HK" sz="2000" dirty="0">
                <a:solidFill>
                  <a:schemeClr val="tx1"/>
                </a:solidFill>
              </a:rPr>
              <a:t>simulation</a:t>
            </a:r>
            <a:endParaRPr lang="zh-Hans-HK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矩形: 圆角 14">
            <a:extLst>
              <a:ext uri="{FF2B5EF4-FFF2-40B4-BE49-F238E27FC236}">
                <a16:creationId xmlns:a16="http://schemas.microsoft.com/office/drawing/2014/main" id="{F3C42EF3-B8B0-4EC2-ABF6-39C77260D2B2}"/>
              </a:ext>
            </a:extLst>
          </p:cNvPr>
          <p:cNvSpPr/>
          <p:nvPr/>
        </p:nvSpPr>
        <p:spPr>
          <a:xfrm>
            <a:off x="1901276" y="3801236"/>
            <a:ext cx="1500356" cy="10541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-HK" sz="2000" dirty="0">
                <a:solidFill>
                  <a:schemeClr val="tx1"/>
                </a:solidFill>
              </a:rPr>
              <a:t>plan</a:t>
            </a:r>
            <a:endParaRPr lang="zh-Hans-HK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矩形: 圆角 15">
            <a:extLst>
              <a:ext uri="{FF2B5EF4-FFF2-40B4-BE49-F238E27FC236}">
                <a16:creationId xmlns:a16="http://schemas.microsoft.com/office/drawing/2014/main" id="{01B31F31-07F7-499C-B34A-ADFE891A8CE5}"/>
              </a:ext>
            </a:extLst>
          </p:cNvPr>
          <p:cNvSpPr/>
          <p:nvPr/>
        </p:nvSpPr>
        <p:spPr>
          <a:xfrm>
            <a:off x="5931018" y="3816925"/>
            <a:ext cx="1496844" cy="10541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-HK" sz="2000" dirty="0">
                <a:solidFill>
                  <a:schemeClr val="tx1"/>
                </a:solidFill>
              </a:rPr>
              <a:t>production</a:t>
            </a:r>
            <a:endParaRPr lang="zh-Hans-HK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: 圆角 16">
            <a:extLst>
              <a:ext uri="{FF2B5EF4-FFF2-40B4-BE49-F238E27FC236}">
                <a16:creationId xmlns:a16="http://schemas.microsoft.com/office/drawing/2014/main" id="{BF7849F8-242B-4C3B-A699-A557FA1C2DEF}"/>
              </a:ext>
            </a:extLst>
          </p:cNvPr>
          <p:cNvSpPr/>
          <p:nvPr/>
        </p:nvSpPr>
        <p:spPr>
          <a:xfrm>
            <a:off x="7944134" y="3816925"/>
            <a:ext cx="1496844" cy="10541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-HK" sz="2000" dirty="0">
                <a:solidFill>
                  <a:schemeClr val="tx1"/>
                </a:solidFill>
              </a:rPr>
              <a:t>supply</a:t>
            </a:r>
            <a:endParaRPr lang="zh-Hans-HK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箭头: 右 3">
            <a:extLst>
              <a:ext uri="{FF2B5EF4-FFF2-40B4-BE49-F238E27FC236}">
                <a16:creationId xmlns:a16="http://schemas.microsoft.com/office/drawing/2014/main" id="{6E6B2759-D179-4BA9-B7DA-13802D7C84A7}"/>
              </a:ext>
            </a:extLst>
          </p:cNvPr>
          <p:cNvSpPr/>
          <p:nvPr/>
        </p:nvSpPr>
        <p:spPr>
          <a:xfrm>
            <a:off x="3401632" y="4231355"/>
            <a:ext cx="516271" cy="22523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B34D52E-07FE-4688-8FB2-B0F3FE30A841}"/>
              </a:ext>
            </a:extLst>
          </p:cNvPr>
          <p:cNvSpPr/>
          <p:nvPr/>
        </p:nvSpPr>
        <p:spPr>
          <a:xfrm>
            <a:off x="5408998" y="4215666"/>
            <a:ext cx="516271" cy="22523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 dirty="0"/>
          </a:p>
        </p:txBody>
      </p:sp>
      <p:sp>
        <p:nvSpPr>
          <p:cNvPr id="19" name="箭头: 右 19">
            <a:extLst>
              <a:ext uri="{FF2B5EF4-FFF2-40B4-BE49-F238E27FC236}">
                <a16:creationId xmlns:a16="http://schemas.microsoft.com/office/drawing/2014/main" id="{65DFCFDF-7998-40EF-AC21-624B370E2CCA}"/>
              </a:ext>
            </a:extLst>
          </p:cNvPr>
          <p:cNvSpPr/>
          <p:nvPr/>
        </p:nvSpPr>
        <p:spPr>
          <a:xfrm>
            <a:off x="7427239" y="4231355"/>
            <a:ext cx="516271" cy="22523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380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Research Taxonomy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12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10" y="1356587"/>
            <a:ext cx="8561486" cy="41671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171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Planning and Scheduling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13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007800" y="1111826"/>
            <a:ext cx="7766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explore and optimize product planning under certain constraints?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15" y="1996024"/>
            <a:ext cx="5113774" cy="35011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37920" y="2644466"/>
            <a:ext cx="2942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Machine 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Equipment capacity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23122" y="3655403"/>
            <a:ext cx="346174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Bar chart-based visualization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23121" y="4161581"/>
            <a:ext cx="346174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Visually adjust the plan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1315" y="5497136"/>
            <a:ext cx="36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(Wu, 2001) </a:t>
            </a:r>
            <a:r>
              <a:rPr lang="en-US" sz="1400" dirty="0"/>
              <a:t>Information Visualization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973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Planning and Scheduling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14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053984" y="1111826"/>
            <a:ext cx="7662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explore and optimize product planning under certain constraints?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99" y="1996024"/>
            <a:ext cx="5113774" cy="35011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69308" y="2514328"/>
            <a:ext cx="3295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Intuitive and effective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friendly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Reveals bottlenecks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1273" y="3837767"/>
            <a:ext cx="3295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constraints?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Coarse-grained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84BA593-91BD-4AD7-A834-44D72801AC82}"/>
              </a:ext>
            </a:extLst>
          </p:cNvPr>
          <p:cNvSpPr txBox="1"/>
          <p:nvPr/>
        </p:nvSpPr>
        <p:spPr>
          <a:xfrm>
            <a:off x="2067499" y="5497136"/>
            <a:ext cx="36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(Wu, 2001) </a:t>
            </a:r>
            <a:r>
              <a:rPr lang="en-US" sz="1400" dirty="0"/>
              <a:t>Information Visualization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8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Planning and Scheduling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15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303367" y="1111826"/>
            <a:ext cx="7662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alleviate visual clutter and reveal frequent sequences in scheduling?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3368" y="1996023"/>
            <a:ext cx="7299256" cy="2613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03368" y="5185309"/>
            <a:ext cx="6170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Severe visual clutter in the Gantt chart.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03368" y="5627739"/>
            <a:ext cx="7579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Adopt reordering and aggregation algorithms to reveal highly concurrent scheduling.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3368" y="4790584"/>
            <a:ext cx="617075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Visualization: the extended Gantt chart.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AFF0E-1EFF-4CE4-BDA5-7C43988C86E4}"/>
              </a:ext>
            </a:extLst>
          </p:cNvPr>
          <p:cNvSpPr txBox="1"/>
          <p:nvPr/>
        </p:nvSpPr>
        <p:spPr>
          <a:xfrm>
            <a:off x="2303368" y="4509376"/>
            <a:ext cx="322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LiveGantt</a:t>
            </a:r>
            <a:r>
              <a:rPr lang="en-US" dirty="0"/>
              <a:t> (Jo et al., 2014) </a:t>
            </a:r>
            <a:r>
              <a:rPr lang="en-US" sz="1400" dirty="0"/>
              <a:t>TVCG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66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Planning and Scheduling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16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275652" y="1111826"/>
            <a:ext cx="7662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alleviate visual clutter and reveal frequent sequences in scheduling?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5653" y="1996023"/>
            <a:ext cx="7299256" cy="2613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3134" y="4832733"/>
            <a:ext cx="34585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Only reveal sequences following the timeline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Difficult to compare different sequences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04705" y="4832733"/>
            <a:ext cx="3577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Reduce visual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Disclose highly concurrent sequences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7B67B3B-D677-44E9-94C9-4DA265F9290B}"/>
              </a:ext>
            </a:extLst>
          </p:cNvPr>
          <p:cNvSpPr txBox="1"/>
          <p:nvPr/>
        </p:nvSpPr>
        <p:spPr>
          <a:xfrm>
            <a:off x="2275653" y="4509376"/>
            <a:ext cx="322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LiveGantt</a:t>
            </a:r>
            <a:r>
              <a:rPr lang="en-US" dirty="0"/>
              <a:t> (Jo et al., 2014) </a:t>
            </a:r>
            <a:r>
              <a:rPr lang="en-US" sz="1400" dirty="0"/>
              <a:t>TVCG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7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Manufacturing Simulation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17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081688" y="1111826"/>
            <a:ext cx="7766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decrease required simulation ensembles for exploration?</a:t>
            </a:r>
          </a:p>
          <a:p>
            <a:r>
              <a:rPr lang="en-US" sz="2400" dirty="0"/>
              <a:t> </a:t>
            </a:r>
          </a:p>
        </p:txBody>
      </p:sp>
      <p:pic>
        <p:nvPicPr>
          <p:cNvPr id="11" name="图片 3">
            <a:extLst>
              <a:ext uri="{FF2B5EF4-FFF2-40B4-BE49-F238E27FC236}">
                <a16:creationId xmlns:a16="http://schemas.microsoft.com/office/drawing/2014/main" id="{BA1BCA01-D984-45EA-9899-5CFF3CA123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7" y="1998880"/>
            <a:ext cx="7689270" cy="291438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26508DC8-895A-45B9-8199-15DEA0382F37}"/>
              </a:ext>
            </a:extLst>
          </p:cNvPr>
          <p:cNvSpPr txBox="1"/>
          <p:nvPr/>
        </p:nvSpPr>
        <p:spPr>
          <a:xfrm>
            <a:off x="2161284" y="5369966"/>
            <a:ext cx="7094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dirty="0"/>
              <a:t>Combine optimization algorithms with visual exploration. </a:t>
            </a: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F3935DCE-7183-4961-B208-CABF841B83A1}"/>
              </a:ext>
            </a:extLst>
          </p:cNvPr>
          <p:cNvSpPr txBox="1"/>
          <p:nvPr/>
        </p:nvSpPr>
        <p:spPr>
          <a:xfrm>
            <a:off x="2158997" y="4913263"/>
            <a:ext cx="322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dirty="0"/>
              <a:t>(</a:t>
            </a:r>
            <a:r>
              <a:rPr lang="en-US" altLang="zh-Hans-HK" dirty="0" err="1"/>
              <a:t>Matkovic</a:t>
            </a:r>
            <a:r>
              <a:rPr lang="en-US" altLang="zh-Hans-HK" dirty="0"/>
              <a:t> et al., 2014) </a:t>
            </a:r>
            <a:r>
              <a:rPr lang="en-US" altLang="zh-Hans-HK" sz="1400" dirty="0"/>
              <a:t>TVCG</a:t>
            </a:r>
            <a:endParaRPr lang="zh-Hans-HK" altLang="en-US" dirty="0"/>
          </a:p>
        </p:txBody>
      </p:sp>
      <p:sp>
        <p:nvSpPr>
          <p:cNvPr id="14" name="文本框 15">
            <a:extLst>
              <a:ext uri="{FF2B5EF4-FFF2-40B4-BE49-F238E27FC236}">
                <a16:creationId xmlns:a16="http://schemas.microsoft.com/office/drawing/2014/main" id="{8E08D504-014A-44E7-84EF-5850551FD711}"/>
              </a:ext>
            </a:extLst>
          </p:cNvPr>
          <p:cNvSpPr txBox="1"/>
          <p:nvPr/>
        </p:nvSpPr>
        <p:spPr>
          <a:xfrm>
            <a:off x="2158997" y="5770076"/>
            <a:ext cx="7094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dirty="0"/>
              <a:t>Decrease required simulation runs and guide parameter selection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083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Manufacturing Simulation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18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247943" y="1111826"/>
            <a:ext cx="7766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decrease required simulation ensembles for exploration?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26508DC8-895A-45B9-8199-15DEA0382F37}"/>
              </a:ext>
            </a:extLst>
          </p:cNvPr>
          <p:cNvSpPr txBox="1"/>
          <p:nvPr/>
        </p:nvSpPr>
        <p:spPr>
          <a:xfrm>
            <a:off x="2325253" y="3858851"/>
            <a:ext cx="7094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b="1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Reduce the number of data for exploration.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Combine the advantages of both optimization algorithms and human judgment.</a:t>
            </a:r>
          </a:p>
        </p:txBody>
      </p:sp>
      <p:sp>
        <p:nvSpPr>
          <p:cNvPr id="12" name="文本框 14">
            <a:extLst>
              <a:ext uri="{FF2B5EF4-FFF2-40B4-BE49-F238E27FC236}">
                <a16:creationId xmlns:a16="http://schemas.microsoft.com/office/drawing/2014/main" id="{8C0FB978-D70D-441A-9864-D6812FB4519D}"/>
              </a:ext>
            </a:extLst>
          </p:cNvPr>
          <p:cNvSpPr txBox="1"/>
          <p:nvPr/>
        </p:nvSpPr>
        <p:spPr>
          <a:xfrm>
            <a:off x="2325253" y="5074584"/>
            <a:ext cx="7094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b="1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Does not explain why the result is optimal.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Difficult to compare different parameter configurations for different purposes. </a:t>
            </a:r>
          </a:p>
        </p:txBody>
      </p:sp>
      <p:pic>
        <p:nvPicPr>
          <p:cNvPr id="13" name="图片 11">
            <a:extLst>
              <a:ext uri="{FF2B5EF4-FFF2-40B4-BE49-F238E27FC236}">
                <a16:creationId xmlns:a16="http://schemas.microsoft.com/office/drawing/2014/main" id="{9FF5AE07-A878-4535-9659-7005F1B3CC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53" y="1998881"/>
            <a:ext cx="4436306" cy="1681446"/>
          </a:xfrm>
          <a:prstGeom prst="rect">
            <a:avLst/>
          </a:prstGeom>
        </p:spPr>
      </p:pic>
      <p:sp>
        <p:nvSpPr>
          <p:cNvPr id="14" name="文本框 15">
            <a:extLst>
              <a:ext uri="{FF2B5EF4-FFF2-40B4-BE49-F238E27FC236}">
                <a16:creationId xmlns:a16="http://schemas.microsoft.com/office/drawing/2014/main" id="{70B7DF3A-10E6-4D28-8EDF-34FF35FAB5E6}"/>
              </a:ext>
            </a:extLst>
          </p:cNvPr>
          <p:cNvSpPr txBox="1"/>
          <p:nvPr/>
        </p:nvSpPr>
        <p:spPr>
          <a:xfrm>
            <a:off x="2282221" y="3602162"/>
            <a:ext cx="285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dirty="0"/>
              <a:t>(</a:t>
            </a:r>
            <a:r>
              <a:rPr lang="en-US" altLang="zh-Hans-HK" dirty="0" err="1"/>
              <a:t>Matkovic</a:t>
            </a:r>
            <a:r>
              <a:rPr lang="en-US" altLang="zh-Hans-HK" dirty="0"/>
              <a:t> et al., 2014) </a:t>
            </a:r>
            <a:r>
              <a:rPr lang="en-US" altLang="zh-Hans-HK" sz="1400" dirty="0"/>
              <a:t>TVCG</a:t>
            </a:r>
            <a:endParaRPr lang="zh-Hans-HK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726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Manufacturing Simulation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19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266420" y="1111826"/>
            <a:ext cx="7766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the complex production process work?</a:t>
            </a:r>
          </a:p>
          <a:p>
            <a:r>
              <a:rPr lang="en-US" sz="2400" dirty="0"/>
              <a:t> </a:t>
            </a:r>
          </a:p>
        </p:txBody>
      </p:sp>
      <p:pic>
        <p:nvPicPr>
          <p:cNvPr id="16" name="图片 3">
            <a:extLst>
              <a:ext uri="{FF2B5EF4-FFF2-40B4-BE49-F238E27FC236}">
                <a16:creationId xmlns:a16="http://schemas.microsoft.com/office/drawing/2014/main" id="{4C3487DD-99C1-458A-9B6A-01DB9BAA40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29" y="1704288"/>
            <a:ext cx="5131837" cy="4294729"/>
          </a:xfrm>
          <a:prstGeom prst="rect">
            <a:avLst/>
          </a:prstGeom>
        </p:spPr>
      </p:pic>
      <p:sp>
        <p:nvSpPr>
          <p:cNvPr id="17" name="文本框 8">
            <a:extLst>
              <a:ext uri="{FF2B5EF4-FFF2-40B4-BE49-F238E27FC236}">
                <a16:creationId xmlns:a16="http://schemas.microsoft.com/office/drawing/2014/main" id="{C8C4315F-23CE-464B-BD24-B334E5EF6FD9}"/>
              </a:ext>
            </a:extLst>
          </p:cNvPr>
          <p:cNvSpPr txBox="1"/>
          <p:nvPr/>
        </p:nvSpPr>
        <p:spPr>
          <a:xfrm>
            <a:off x="2266421" y="5999017"/>
            <a:ext cx="3191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-HK" dirty="0"/>
              <a:t>(Zhou, 2011) </a:t>
            </a:r>
            <a:r>
              <a:rPr lang="en-US" altLang="zh-Hans-HK" sz="1400" dirty="0"/>
              <a:t>Iron &amp; Steel Technology </a:t>
            </a:r>
            <a:endParaRPr lang="zh-Hans-HK" altLang="en-US" dirty="0"/>
          </a:p>
        </p:txBody>
      </p:sp>
      <p:sp>
        <p:nvSpPr>
          <p:cNvPr id="18" name="文本框 10">
            <a:extLst>
              <a:ext uri="{FF2B5EF4-FFF2-40B4-BE49-F238E27FC236}">
                <a16:creationId xmlns:a16="http://schemas.microsoft.com/office/drawing/2014/main" id="{E28310C1-C4C4-4250-96EF-DB13F4B670D1}"/>
              </a:ext>
            </a:extLst>
          </p:cNvPr>
          <p:cNvSpPr txBox="1"/>
          <p:nvPr/>
        </p:nvSpPr>
        <p:spPr>
          <a:xfrm>
            <a:off x="7656946" y="2290486"/>
            <a:ext cx="267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dirty="0"/>
              <a:t>Visualize the steel manufacturing process. </a:t>
            </a:r>
            <a:endParaRPr lang="zh-Hans-HK" altLang="en-US" sz="2000" dirty="0"/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AF31CEFC-C065-4B08-AE8E-9B5A0A8F7BD5}"/>
              </a:ext>
            </a:extLst>
          </p:cNvPr>
          <p:cNvSpPr txBox="1"/>
          <p:nvPr/>
        </p:nvSpPr>
        <p:spPr>
          <a:xfrm>
            <a:off x="7656945" y="3080443"/>
            <a:ext cx="267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dirty="0"/>
              <a:t>Volume Rendering + </a:t>
            </a:r>
          </a:p>
          <a:p>
            <a:r>
              <a:rPr lang="en-US" altLang="zh-Hans-HK" sz="2000" dirty="0"/>
              <a:t>Augmented Reality (AR)</a:t>
            </a:r>
            <a:endParaRPr lang="zh-Hans-HK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700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fld id="{6B68BF14-759D-8B42-A6B5-FDAF518B927B}" type="slidenum">
              <a:rPr lang="en-US" sz="1350">
                <a:latin typeface="FuturaEF Book" charset="0"/>
                <a:ea typeface="FuturaEF Book" charset="0"/>
                <a:cs typeface="FuturaEF Book" charset="0"/>
              </a:rPr>
              <a:t>2</a:t>
            </a:fld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1" y="1815644"/>
            <a:ext cx="2909576" cy="58076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Introduction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91806" y="1972672"/>
            <a:ext cx="63830" cy="2663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048000" y="2436984"/>
            <a:ext cx="5638799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Visualization in Smart Manufacturing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48000" y="3058324"/>
            <a:ext cx="6992816" cy="790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Sequence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Synopsis: Optimize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Visual Summary of Temporal Event Data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5" name="TextBox 14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6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8" name="Title 1"/>
          <p:cNvSpPr txBox="1">
            <a:spLocks/>
          </p:cNvSpPr>
          <p:nvPr/>
        </p:nvSpPr>
        <p:spPr>
          <a:xfrm>
            <a:off x="3048000" y="3889551"/>
            <a:ext cx="6826445" cy="899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ViDX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: Visual Diagnostics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of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Assembly Line Performance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in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Smart Factories</a:t>
            </a:r>
          </a:p>
        </p:txBody>
      </p:sp>
    </p:spTree>
    <p:extLst>
      <p:ext uri="{BB962C8B-B14F-4D97-AF65-F5344CB8AC3E}">
        <p14:creationId xmlns:p14="http://schemas.microsoft.com/office/powerpoint/2010/main" val="142263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Manufacturing Simulation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20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414200" y="1111826"/>
            <a:ext cx="7766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the complex production process work?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12A165C6-9A06-48A6-B798-8568C0284317}"/>
              </a:ext>
            </a:extLst>
          </p:cNvPr>
          <p:cNvSpPr txBox="1"/>
          <p:nvPr/>
        </p:nvSpPr>
        <p:spPr>
          <a:xfrm>
            <a:off x="2558470" y="4094755"/>
            <a:ext cx="6834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Pros: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Immersive environment.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Explain the complex process in a simple and intuitive way. </a:t>
            </a:r>
            <a:endParaRPr lang="zh-Hans-HK" altLang="en-US" sz="2000" dirty="0"/>
          </a:p>
        </p:txBody>
      </p:sp>
      <p:sp>
        <p:nvSpPr>
          <p:cNvPr id="12" name="文本框 14">
            <a:extLst>
              <a:ext uri="{FF2B5EF4-FFF2-40B4-BE49-F238E27FC236}">
                <a16:creationId xmlns:a16="http://schemas.microsoft.com/office/drawing/2014/main" id="{30B84BB3-0B80-415D-AD30-DFCDF40DA288}"/>
              </a:ext>
            </a:extLst>
          </p:cNvPr>
          <p:cNvSpPr txBox="1"/>
          <p:nvPr/>
        </p:nvSpPr>
        <p:spPr>
          <a:xfrm>
            <a:off x="2558470" y="5110418"/>
            <a:ext cx="6834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Visual clutter and occlusion.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No visual summary. </a:t>
            </a:r>
            <a:endParaRPr lang="zh-Hans-HK" altLang="en-US" sz="2000" dirty="0"/>
          </a:p>
        </p:txBody>
      </p:sp>
      <p:pic>
        <p:nvPicPr>
          <p:cNvPr id="13" name="图片 11">
            <a:extLst>
              <a:ext uri="{FF2B5EF4-FFF2-40B4-BE49-F238E27FC236}">
                <a16:creationId xmlns:a16="http://schemas.microsoft.com/office/drawing/2014/main" id="{C5116744-EDC3-47A6-84E7-A0AB80B350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509" y="1704289"/>
            <a:ext cx="2456899" cy="2056128"/>
          </a:xfrm>
          <a:prstGeom prst="rect">
            <a:avLst/>
          </a:prstGeom>
        </p:spPr>
      </p:pic>
      <p:sp>
        <p:nvSpPr>
          <p:cNvPr id="14" name="文本框 15">
            <a:extLst>
              <a:ext uri="{FF2B5EF4-FFF2-40B4-BE49-F238E27FC236}">
                <a16:creationId xmlns:a16="http://schemas.microsoft.com/office/drawing/2014/main" id="{01223456-5EC8-4832-8DAE-B9F46F940D49}"/>
              </a:ext>
            </a:extLst>
          </p:cNvPr>
          <p:cNvSpPr txBox="1"/>
          <p:nvPr/>
        </p:nvSpPr>
        <p:spPr>
          <a:xfrm>
            <a:off x="2414200" y="3710915"/>
            <a:ext cx="319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dirty="0"/>
              <a:t>(Zhou, 2011) </a:t>
            </a:r>
            <a:r>
              <a:rPr lang="en-US" altLang="zh-Hans-HK" sz="1400" dirty="0"/>
              <a:t>Iron &amp; Steel Technology </a:t>
            </a:r>
            <a:endParaRPr lang="zh-Hans-HK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2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Manufacturing Process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21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174053" y="1250619"/>
            <a:ext cx="7293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detect risks? when does the system need maintenance? </a:t>
            </a:r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C562A490-9ECF-4576-B2D4-AD959A4F24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23" y="2131995"/>
            <a:ext cx="7656945" cy="1904674"/>
          </a:xfrm>
          <a:prstGeom prst="rect">
            <a:avLst/>
          </a:prstGeom>
        </p:spPr>
      </p:pic>
      <p:sp>
        <p:nvSpPr>
          <p:cNvPr id="12" name="文本框 14">
            <a:extLst>
              <a:ext uri="{FF2B5EF4-FFF2-40B4-BE49-F238E27FC236}">
                <a16:creationId xmlns:a16="http://schemas.microsoft.com/office/drawing/2014/main" id="{15E6964C-CAC8-44D7-B2EA-B7A133FD4494}"/>
              </a:ext>
            </a:extLst>
          </p:cNvPr>
          <p:cNvSpPr txBox="1"/>
          <p:nvPr/>
        </p:nvSpPr>
        <p:spPr>
          <a:xfrm>
            <a:off x="2294125" y="3947422"/>
            <a:ext cx="503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dirty="0"/>
              <a:t>(Wu et al., 2018) </a:t>
            </a:r>
            <a:r>
              <a:rPr lang="en-US" altLang="zh-Hans-HK" sz="1400" dirty="0" err="1"/>
              <a:t>PacificVis</a:t>
            </a:r>
            <a:r>
              <a:rPr lang="en-US" altLang="zh-Hans-HK" dirty="0"/>
              <a:t> </a:t>
            </a:r>
            <a:endParaRPr lang="zh-Hans-HK" altLang="en-US" dirty="0"/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3D12A908-2624-40AF-8FFD-1244F6D0BDBF}"/>
              </a:ext>
            </a:extLst>
          </p:cNvPr>
          <p:cNvSpPr txBox="1"/>
          <p:nvPr/>
        </p:nvSpPr>
        <p:spPr>
          <a:xfrm>
            <a:off x="2382978" y="4498109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dirty="0"/>
              <a:t>Employ advanced algorithms to reveal the risk level of time series data. </a:t>
            </a:r>
            <a:endParaRPr lang="zh-Hans-HK" altLang="en-US" sz="2000" dirty="0"/>
          </a:p>
        </p:txBody>
      </p:sp>
      <p:sp>
        <p:nvSpPr>
          <p:cNvPr id="14" name="文本框 16">
            <a:extLst>
              <a:ext uri="{FF2B5EF4-FFF2-40B4-BE49-F238E27FC236}">
                <a16:creationId xmlns:a16="http://schemas.microsoft.com/office/drawing/2014/main" id="{7E78D343-172C-4BE5-AB0B-2D5750A3DCD8}"/>
              </a:ext>
            </a:extLst>
          </p:cNvPr>
          <p:cNvSpPr txBox="1"/>
          <p:nvPr/>
        </p:nvSpPr>
        <p:spPr>
          <a:xfrm>
            <a:off x="2382978" y="4898219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Visualization: the stacked bar chart, the pack layout, and the ring map. </a:t>
            </a:r>
            <a:endParaRPr lang="zh-Hans-HK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1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Manufacturing Process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22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137109" y="1250619"/>
            <a:ext cx="7293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detect risks? when does the system need maintenance?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12A908-2624-40AF-8FFD-1244F6D0BDBF}"/>
              </a:ext>
            </a:extLst>
          </p:cNvPr>
          <p:cNvSpPr txBox="1"/>
          <p:nvPr/>
        </p:nvSpPr>
        <p:spPr>
          <a:xfrm>
            <a:off x="2137109" y="4264499"/>
            <a:ext cx="788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b="1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Easy to identify sensors in the high risk level.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Guide predictive maintenance. </a:t>
            </a:r>
            <a:endParaRPr lang="zh-Hans-HK" altLang="en-US" sz="2000" dirty="0"/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085974D3-0DC0-4B2E-BE09-2BC3AFD34FBD}"/>
              </a:ext>
            </a:extLst>
          </p:cNvPr>
          <p:cNvSpPr txBox="1"/>
          <p:nvPr/>
        </p:nvSpPr>
        <p:spPr>
          <a:xfrm>
            <a:off x="2137109" y="5280162"/>
            <a:ext cx="788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b="1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Do not consider the topology of sensors.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Do not verify the correctness of the algorithm. </a:t>
            </a:r>
            <a:endParaRPr lang="zh-Hans-HK" altLang="en-US" sz="2000" dirty="0"/>
          </a:p>
        </p:txBody>
      </p:sp>
      <p:pic>
        <p:nvPicPr>
          <p:cNvPr id="13" name="图片 11">
            <a:extLst>
              <a:ext uri="{FF2B5EF4-FFF2-40B4-BE49-F238E27FC236}">
                <a16:creationId xmlns:a16="http://schemas.microsoft.com/office/drawing/2014/main" id="{B1F18D92-88C5-41E1-9517-621663542A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9" y="2131995"/>
            <a:ext cx="7656945" cy="1904674"/>
          </a:xfrm>
          <a:prstGeom prst="rect">
            <a:avLst/>
          </a:prstGeom>
        </p:spPr>
      </p:pic>
      <p:sp>
        <p:nvSpPr>
          <p:cNvPr id="14" name="文本框 16">
            <a:extLst>
              <a:ext uri="{FF2B5EF4-FFF2-40B4-BE49-F238E27FC236}">
                <a16:creationId xmlns:a16="http://schemas.microsoft.com/office/drawing/2014/main" id="{ECC4D9DE-5042-4B85-AD50-19D410F3BCBA}"/>
              </a:ext>
            </a:extLst>
          </p:cNvPr>
          <p:cNvSpPr txBox="1"/>
          <p:nvPr/>
        </p:nvSpPr>
        <p:spPr>
          <a:xfrm>
            <a:off x="2257181" y="3947422"/>
            <a:ext cx="503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dirty="0"/>
              <a:t>(Wu et al., 2018) </a:t>
            </a:r>
            <a:r>
              <a:rPr lang="en-US" altLang="zh-Hans-HK" sz="1400" dirty="0" err="1"/>
              <a:t>PacificVis</a:t>
            </a:r>
            <a:r>
              <a:rPr lang="en-US" altLang="zh-Hans-HK" dirty="0"/>
              <a:t> </a:t>
            </a:r>
            <a:endParaRPr lang="zh-Hans-HK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091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Manufacturing Process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23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257188" y="1250619"/>
            <a:ext cx="7293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detect risks? when does the system need maintenance? </a:t>
            </a:r>
          </a:p>
        </p:txBody>
      </p:sp>
      <p:pic>
        <p:nvPicPr>
          <p:cNvPr id="11" name="图片 3">
            <a:extLst>
              <a:ext uri="{FF2B5EF4-FFF2-40B4-BE49-F238E27FC236}">
                <a16:creationId xmlns:a16="http://schemas.microsoft.com/office/drawing/2014/main" id="{93BC199D-2A20-4D0E-A424-5D9FDCDAF0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4" y="2136325"/>
            <a:ext cx="6391564" cy="3057129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5A45434E-C585-416B-AED8-33BD571739FE}"/>
              </a:ext>
            </a:extLst>
          </p:cNvPr>
          <p:cNvSpPr txBox="1"/>
          <p:nvPr/>
        </p:nvSpPr>
        <p:spPr>
          <a:xfrm>
            <a:off x="2257188" y="5152108"/>
            <a:ext cx="663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dirty="0"/>
              <a:t>(Zhou et al., 2018) </a:t>
            </a:r>
            <a:r>
              <a:rPr lang="en-US" altLang="zh-Hans-HK" sz="1400" dirty="0"/>
              <a:t>Journal of Visual Languages &amp; Computing</a:t>
            </a:r>
            <a:endParaRPr lang="zh-Hans-HK" altLang="en-US" dirty="0"/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01BC0D4C-5A81-43E8-960F-9BCA50310CE1}"/>
              </a:ext>
            </a:extLst>
          </p:cNvPr>
          <p:cNvSpPr txBox="1"/>
          <p:nvPr/>
        </p:nvSpPr>
        <p:spPr>
          <a:xfrm>
            <a:off x="9028994" y="2964068"/>
            <a:ext cx="1844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dirty="0"/>
              <a:t>Heatmap, multi-scale exploration</a:t>
            </a:r>
            <a:endParaRPr lang="zh-Hans-HK" altLang="en-US" sz="2000" dirty="0"/>
          </a:p>
        </p:txBody>
      </p:sp>
      <p:sp>
        <p:nvSpPr>
          <p:cNvPr id="14" name="文本框 16">
            <a:extLst>
              <a:ext uri="{FF2B5EF4-FFF2-40B4-BE49-F238E27FC236}">
                <a16:creationId xmlns:a16="http://schemas.microsoft.com/office/drawing/2014/main" id="{09A62C33-B574-4EF7-85FD-B3A9F7C5ACB5}"/>
              </a:ext>
            </a:extLst>
          </p:cNvPr>
          <p:cNvSpPr txBox="1"/>
          <p:nvPr/>
        </p:nvSpPr>
        <p:spPr>
          <a:xfrm>
            <a:off x="2257188" y="5521851"/>
            <a:ext cx="7297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dirty="0"/>
              <a:t>Adopt a situation awareness model to monitor facilities in a factory producing lithium battery cathode materials. </a:t>
            </a:r>
            <a:endParaRPr lang="zh-Hans-HK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7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Manufacturing Process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24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266413" y="1250619"/>
            <a:ext cx="7293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detect risks? when does the system need maintenance? 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01BC0D4C-5A81-43E8-960F-9BCA50310CE1}"/>
              </a:ext>
            </a:extLst>
          </p:cNvPr>
          <p:cNvSpPr txBox="1"/>
          <p:nvPr/>
        </p:nvSpPr>
        <p:spPr>
          <a:xfrm>
            <a:off x="2266413" y="4306257"/>
            <a:ext cx="788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b="1" dirty="0"/>
              <a:t>Pros: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Intuitive, easy to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Help non-experts understand and locate problems. </a:t>
            </a:r>
          </a:p>
        </p:txBody>
      </p:sp>
      <p:sp>
        <p:nvSpPr>
          <p:cNvPr id="12" name="文本框 14">
            <a:extLst>
              <a:ext uri="{FF2B5EF4-FFF2-40B4-BE49-F238E27FC236}">
                <a16:creationId xmlns:a16="http://schemas.microsoft.com/office/drawing/2014/main" id="{C4C397C3-AB4E-452F-8146-9B75D82F3533}"/>
              </a:ext>
            </a:extLst>
          </p:cNvPr>
          <p:cNvSpPr txBox="1"/>
          <p:nvPr/>
        </p:nvSpPr>
        <p:spPr>
          <a:xfrm>
            <a:off x="2266413" y="5253271"/>
            <a:ext cx="788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b="1" dirty="0"/>
              <a:t>Cons: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Cannot display equipment condition in a long time span.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Scalability: not suitable for a larger system.  </a:t>
            </a:r>
          </a:p>
        </p:txBody>
      </p:sp>
      <p:pic>
        <p:nvPicPr>
          <p:cNvPr id="13" name="图片 11">
            <a:extLst>
              <a:ext uri="{FF2B5EF4-FFF2-40B4-BE49-F238E27FC236}">
                <a16:creationId xmlns:a16="http://schemas.microsoft.com/office/drawing/2014/main" id="{F629AF91-A9AD-4EB7-8D63-C3969495E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29" y="2136325"/>
            <a:ext cx="3842327" cy="1837811"/>
          </a:xfrm>
          <a:prstGeom prst="rect">
            <a:avLst/>
          </a:prstGeom>
        </p:spPr>
      </p:pic>
      <p:sp>
        <p:nvSpPr>
          <p:cNvPr id="14" name="文本框 15">
            <a:extLst>
              <a:ext uri="{FF2B5EF4-FFF2-40B4-BE49-F238E27FC236}">
                <a16:creationId xmlns:a16="http://schemas.microsoft.com/office/drawing/2014/main" id="{E1A61620-9F81-43DF-A23B-D6FD0FB60F64}"/>
              </a:ext>
            </a:extLst>
          </p:cNvPr>
          <p:cNvSpPr txBox="1"/>
          <p:nvPr/>
        </p:nvSpPr>
        <p:spPr>
          <a:xfrm>
            <a:off x="2266413" y="3893645"/>
            <a:ext cx="663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dirty="0"/>
              <a:t>(Zhou et al., 2018) </a:t>
            </a:r>
            <a:r>
              <a:rPr lang="en-US" altLang="zh-Hans-HK" sz="1400" dirty="0"/>
              <a:t>Journal of Visual Languages &amp; Computing</a:t>
            </a:r>
            <a:endParaRPr lang="zh-Hans-HK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22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Supply Chain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25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404959" y="1111826"/>
            <a:ext cx="776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optimize the design of supply </a:t>
            </a:r>
            <a:r>
              <a:rPr lang="en-US" sz="2400" dirty="0" smtClean="0"/>
              <a:t>chains? </a:t>
            </a:r>
            <a:endParaRPr lang="en-US" sz="2400" dirty="0"/>
          </a:p>
        </p:txBody>
      </p:sp>
      <p:pic>
        <p:nvPicPr>
          <p:cNvPr id="11" name="图片 4">
            <a:extLst>
              <a:ext uri="{FF2B5EF4-FFF2-40B4-BE49-F238E27FC236}">
                <a16:creationId xmlns:a16="http://schemas.microsoft.com/office/drawing/2014/main" id="{43B428F9-26E9-44E6-81CF-C6643B686E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22" y="1645047"/>
            <a:ext cx="5262466" cy="3034698"/>
          </a:xfrm>
          <a:prstGeom prst="rect">
            <a:avLst/>
          </a:prstGeom>
        </p:spPr>
      </p:pic>
      <p:sp>
        <p:nvSpPr>
          <p:cNvPr id="12" name="文本框 5">
            <a:extLst>
              <a:ext uri="{FF2B5EF4-FFF2-40B4-BE49-F238E27FC236}">
                <a16:creationId xmlns:a16="http://schemas.microsoft.com/office/drawing/2014/main" id="{E7AAB249-B212-4873-843E-77D599568EED}"/>
              </a:ext>
            </a:extLst>
          </p:cNvPr>
          <p:cNvSpPr txBox="1"/>
          <p:nvPr/>
        </p:nvSpPr>
        <p:spPr>
          <a:xfrm>
            <a:off x="2404960" y="4679745"/>
            <a:ext cx="51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dirty="0" err="1"/>
              <a:t>Sourcemap</a:t>
            </a:r>
            <a:r>
              <a:rPr lang="en-US" altLang="zh-Hans-HK" dirty="0"/>
              <a:t> (</a:t>
            </a:r>
            <a:r>
              <a:rPr lang="en-US" altLang="zh-Hans-HK" dirty="0" err="1"/>
              <a:t>Bonanni</a:t>
            </a:r>
            <a:r>
              <a:rPr lang="en-US" altLang="zh-Hans-HK" dirty="0"/>
              <a:t> et al., 2010) </a:t>
            </a:r>
            <a:r>
              <a:rPr lang="en-US" altLang="zh-Hans-HK" sz="1400" dirty="0"/>
              <a:t>CHI</a:t>
            </a:r>
            <a:endParaRPr lang="zh-Hans-HK" altLang="en-US" dirty="0"/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CE1BD48C-E915-4FBC-A47B-EE13009BACF7}"/>
              </a:ext>
            </a:extLst>
          </p:cNvPr>
          <p:cNvSpPr txBox="1"/>
          <p:nvPr/>
        </p:nvSpPr>
        <p:spPr>
          <a:xfrm>
            <a:off x="2404959" y="5169714"/>
            <a:ext cx="747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dirty="0"/>
              <a:t>Graph-based visualization, incorporate geographic information. </a:t>
            </a:r>
            <a:endParaRPr lang="zh-Hans-HK" altLang="en-US" sz="2000" dirty="0"/>
          </a:p>
        </p:txBody>
      </p:sp>
      <p:sp>
        <p:nvSpPr>
          <p:cNvPr id="14" name="文本框 14">
            <a:extLst>
              <a:ext uri="{FF2B5EF4-FFF2-40B4-BE49-F238E27FC236}">
                <a16:creationId xmlns:a16="http://schemas.microsoft.com/office/drawing/2014/main" id="{DD316CD8-172B-47CD-B0DA-D9594C1FFA77}"/>
              </a:ext>
            </a:extLst>
          </p:cNvPr>
          <p:cNvSpPr txBox="1"/>
          <p:nvPr/>
        </p:nvSpPr>
        <p:spPr>
          <a:xfrm>
            <a:off x="2404959" y="5569824"/>
            <a:ext cx="747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dirty="0"/>
              <a:t>Reveal the transportation path and the carbon footprint. </a:t>
            </a:r>
            <a:endParaRPr lang="zh-Hans-HK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95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Supply Chain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26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404964" y="1111826"/>
            <a:ext cx="776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optimize the design of supply </a:t>
            </a:r>
            <a:r>
              <a:rPr lang="en-US" sz="2400" dirty="0" smtClean="0"/>
              <a:t>chains? </a:t>
            </a:r>
            <a:endParaRPr lang="en-US" sz="2400" dirty="0"/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CE1BD48C-E915-4FBC-A47B-EE13009BACF7}"/>
              </a:ext>
            </a:extLst>
          </p:cNvPr>
          <p:cNvSpPr txBox="1"/>
          <p:nvPr/>
        </p:nvSpPr>
        <p:spPr>
          <a:xfrm>
            <a:off x="2404964" y="3902596"/>
            <a:ext cx="7473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b="1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Supporting visually designing the supply chain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Intuitive and easy.  </a:t>
            </a:r>
            <a:endParaRPr lang="zh-Hans-HK" altLang="en-US" sz="2000" dirty="0"/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F40AF212-9133-410D-9D75-A6F43A2835D7}"/>
              </a:ext>
            </a:extLst>
          </p:cNvPr>
          <p:cNvSpPr txBox="1"/>
          <p:nvPr/>
        </p:nvSpPr>
        <p:spPr>
          <a:xfrm>
            <a:off x="2404964" y="4882264"/>
            <a:ext cx="7473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b="1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Do not consider the uncertainty in demands.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Do not support what-if analysis. </a:t>
            </a:r>
            <a:endParaRPr lang="zh-Hans-HK" altLang="en-US" sz="2000" dirty="0"/>
          </a:p>
        </p:txBody>
      </p:sp>
      <p:pic>
        <p:nvPicPr>
          <p:cNvPr id="13" name="图片 11">
            <a:extLst>
              <a:ext uri="{FF2B5EF4-FFF2-40B4-BE49-F238E27FC236}">
                <a16:creationId xmlns:a16="http://schemas.microsoft.com/office/drawing/2014/main" id="{83714AC4-F2D5-4DC5-84A7-96DE915293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27" y="1663517"/>
            <a:ext cx="3200180" cy="1845443"/>
          </a:xfrm>
          <a:prstGeom prst="rect">
            <a:avLst/>
          </a:prstGeom>
        </p:spPr>
      </p:pic>
      <p:sp>
        <p:nvSpPr>
          <p:cNvPr id="14" name="文本框 14">
            <a:extLst>
              <a:ext uri="{FF2B5EF4-FFF2-40B4-BE49-F238E27FC236}">
                <a16:creationId xmlns:a16="http://schemas.microsoft.com/office/drawing/2014/main" id="{99A2860A-4474-406A-B930-EA1A82231682}"/>
              </a:ext>
            </a:extLst>
          </p:cNvPr>
          <p:cNvSpPr txBox="1"/>
          <p:nvPr/>
        </p:nvSpPr>
        <p:spPr>
          <a:xfrm>
            <a:off x="2404965" y="3458898"/>
            <a:ext cx="51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dirty="0" err="1"/>
              <a:t>Sourcemap</a:t>
            </a:r>
            <a:r>
              <a:rPr lang="en-US" altLang="zh-Hans-HK" dirty="0"/>
              <a:t> (</a:t>
            </a:r>
            <a:r>
              <a:rPr lang="en-US" altLang="zh-Hans-HK" dirty="0" err="1"/>
              <a:t>Bonanni</a:t>
            </a:r>
            <a:r>
              <a:rPr lang="en-US" altLang="zh-Hans-HK" dirty="0"/>
              <a:t> et al., 2010) </a:t>
            </a:r>
            <a:r>
              <a:rPr lang="en-US" altLang="zh-Hans-HK" sz="1400" dirty="0"/>
              <a:t>CHI</a:t>
            </a:r>
            <a:endParaRPr lang="zh-Hans-HK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86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Supply Chain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27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055423" y="1111826"/>
            <a:ext cx="7766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reveal the risk interrelationships between different companies? </a:t>
            </a:r>
          </a:p>
        </p:txBody>
      </p:sp>
      <p:pic>
        <p:nvPicPr>
          <p:cNvPr id="11" name="图片 3">
            <a:extLst>
              <a:ext uri="{FF2B5EF4-FFF2-40B4-BE49-F238E27FC236}">
                <a16:creationId xmlns:a16="http://schemas.microsoft.com/office/drawing/2014/main" id="{D4A02DC4-D48A-4DDC-9687-1974EA6BA3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32" y="1942823"/>
            <a:ext cx="5542806" cy="2812767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C6AD40F-527D-495C-8DEC-42638D4B10F1}"/>
              </a:ext>
            </a:extLst>
          </p:cNvPr>
          <p:cNvSpPr txBox="1"/>
          <p:nvPr/>
        </p:nvSpPr>
        <p:spPr>
          <a:xfrm>
            <a:off x="2132732" y="4777617"/>
            <a:ext cx="55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dirty="0"/>
              <a:t>(</a:t>
            </a:r>
            <a:r>
              <a:rPr lang="en-US" altLang="zh-Hans-HK" dirty="0" err="1"/>
              <a:t>Basole</a:t>
            </a:r>
            <a:r>
              <a:rPr lang="en-US" altLang="zh-Hans-HK" dirty="0"/>
              <a:t> et al., 2014) </a:t>
            </a:r>
            <a:r>
              <a:rPr lang="en-US" altLang="zh-Hans-HK" sz="1400" dirty="0"/>
              <a:t>Decision Support Systems</a:t>
            </a:r>
            <a:r>
              <a:rPr lang="en-US" altLang="zh-Hans-HK" dirty="0"/>
              <a:t> </a:t>
            </a:r>
            <a:endParaRPr lang="zh-Hans-HK" altLang="en-US" dirty="0"/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1C59E195-638A-4D57-8D31-3A177AB39716}"/>
              </a:ext>
            </a:extLst>
          </p:cNvPr>
          <p:cNvSpPr txBox="1"/>
          <p:nvPr/>
        </p:nvSpPr>
        <p:spPr>
          <a:xfrm>
            <a:off x="2132732" y="5229082"/>
            <a:ext cx="672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dirty="0"/>
              <a:t>Visualization: the node-link diagram, the ego-centric network</a:t>
            </a:r>
            <a:endParaRPr lang="zh-Hans-HK" altLang="en-US" sz="2000" dirty="0"/>
          </a:p>
        </p:txBody>
      </p:sp>
      <p:sp>
        <p:nvSpPr>
          <p:cNvPr id="14" name="文本框 16">
            <a:extLst>
              <a:ext uri="{FF2B5EF4-FFF2-40B4-BE49-F238E27FC236}">
                <a16:creationId xmlns:a16="http://schemas.microsoft.com/office/drawing/2014/main" id="{CE607B1E-6C1D-4577-B67A-070BD6A483A6}"/>
              </a:ext>
            </a:extLst>
          </p:cNvPr>
          <p:cNvSpPr txBox="1"/>
          <p:nvPr/>
        </p:nvSpPr>
        <p:spPr>
          <a:xfrm>
            <a:off x="2132732" y="5629192"/>
            <a:ext cx="7380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dirty="0"/>
              <a:t>Interrelationships and risk levels of companies in a three-tier supply chain network. </a:t>
            </a:r>
            <a:endParaRPr lang="zh-Hans-HK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59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Supply Chain Visualization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28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053978" y="1111826"/>
            <a:ext cx="7766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reveal the risk interrelationships between different companies? </a:t>
            </a:r>
          </a:p>
        </p:txBody>
      </p:sp>
      <p:pic>
        <p:nvPicPr>
          <p:cNvPr id="11" name="图片 3">
            <a:extLst>
              <a:ext uri="{FF2B5EF4-FFF2-40B4-BE49-F238E27FC236}">
                <a16:creationId xmlns:a16="http://schemas.microsoft.com/office/drawing/2014/main" id="{D4A02DC4-D48A-4DDC-9687-1974EA6BA3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87" y="1942823"/>
            <a:ext cx="5542806" cy="2812767"/>
          </a:xfrm>
          <a:prstGeom prst="rect">
            <a:avLst/>
          </a:prstGeom>
        </p:spPr>
      </p:pic>
      <p:sp>
        <p:nvSpPr>
          <p:cNvPr id="12" name="文本框 10">
            <a:extLst>
              <a:ext uri="{FF2B5EF4-FFF2-40B4-BE49-F238E27FC236}">
                <a16:creationId xmlns:a16="http://schemas.microsoft.com/office/drawing/2014/main" id="{1C59E195-638A-4D57-8D31-3A177AB39716}"/>
              </a:ext>
            </a:extLst>
          </p:cNvPr>
          <p:cNvSpPr txBox="1"/>
          <p:nvPr/>
        </p:nvSpPr>
        <p:spPr>
          <a:xfrm>
            <a:off x="2131287" y="5229082"/>
            <a:ext cx="4516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b="1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S</a:t>
            </a:r>
            <a:r>
              <a:rPr lang="en-US" altLang="zh-CN" sz="2000" dirty="0"/>
              <a:t>upport </a:t>
            </a:r>
            <a:r>
              <a:rPr lang="en-US" altLang="zh-CN" sz="2000" dirty="0" err="1"/>
              <a:t>subtier</a:t>
            </a:r>
            <a:r>
              <a:rPr lang="en-US" altLang="zh-CN" sz="2000" dirty="0"/>
              <a:t> network analysis.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Reveal patterns of different risk levels. </a:t>
            </a:r>
            <a:endParaRPr lang="zh-Hans-HK" altLang="en-US" sz="2000" dirty="0"/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FC343EDB-630A-4BAD-BEDB-94480533B980}"/>
              </a:ext>
            </a:extLst>
          </p:cNvPr>
          <p:cNvSpPr txBox="1"/>
          <p:nvPr/>
        </p:nvSpPr>
        <p:spPr>
          <a:xfrm>
            <a:off x="6647726" y="5229081"/>
            <a:ext cx="4516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sz="2000" b="1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Only local views.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000" dirty="0"/>
              <a:t>No geographical information. </a:t>
            </a:r>
            <a:endParaRPr lang="zh-Hans-HK" altLang="en-US" sz="2000" dirty="0"/>
          </a:p>
        </p:txBody>
      </p:sp>
      <p:sp>
        <p:nvSpPr>
          <p:cNvPr id="14" name="文本框 15">
            <a:extLst>
              <a:ext uri="{FF2B5EF4-FFF2-40B4-BE49-F238E27FC236}">
                <a16:creationId xmlns:a16="http://schemas.microsoft.com/office/drawing/2014/main" id="{53F6241C-229F-477E-B66B-D93C20EA28E4}"/>
              </a:ext>
            </a:extLst>
          </p:cNvPr>
          <p:cNvSpPr txBox="1"/>
          <p:nvPr/>
        </p:nvSpPr>
        <p:spPr>
          <a:xfrm>
            <a:off x="2131287" y="4777617"/>
            <a:ext cx="55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-HK" dirty="0"/>
              <a:t>(</a:t>
            </a:r>
            <a:r>
              <a:rPr lang="en-US" altLang="zh-Hans-HK" dirty="0" err="1"/>
              <a:t>Basole</a:t>
            </a:r>
            <a:r>
              <a:rPr lang="en-US" altLang="zh-Hans-HK" dirty="0"/>
              <a:t> et al., 2014) </a:t>
            </a:r>
            <a:r>
              <a:rPr lang="en-US" altLang="zh-Hans-HK" sz="1400" dirty="0"/>
              <a:t>Decision Support Systems</a:t>
            </a:r>
            <a:r>
              <a:rPr lang="en-US" altLang="zh-Hans-HK" dirty="0"/>
              <a:t> </a:t>
            </a:r>
            <a:endParaRPr lang="zh-Hans-HK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375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Conclusion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29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B7BA41-5134-414C-AAAF-11DDB2F28F48}"/>
              </a:ext>
            </a:extLst>
          </p:cNvPr>
          <p:cNvSpPr txBox="1"/>
          <p:nvPr/>
        </p:nvSpPr>
        <p:spPr>
          <a:xfrm>
            <a:off x="2297881" y="1064335"/>
            <a:ext cx="804713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Visualization in planning and Scheduling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Interactively optimize the planning, the scheduling, and process layouts. 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D7947814-F58B-4534-84F6-7C91584F3AD9}"/>
              </a:ext>
            </a:extLst>
          </p:cNvPr>
          <p:cNvSpPr txBox="1"/>
          <p:nvPr/>
        </p:nvSpPr>
        <p:spPr>
          <a:xfrm>
            <a:off x="2297882" y="2032292"/>
            <a:ext cx="83158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Visualization in manufacturing simulation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Configure parameters, diagnose problems, and understand manufacturing. 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77DCB44F-12B8-42D7-ACAE-D6DAF58D67E3}"/>
              </a:ext>
            </a:extLst>
          </p:cNvPr>
          <p:cNvSpPr txBox="1"/>
          <p:nvPr/>
        </p:nvSpPr>
        <p:spPr>
          <a:xfrm>
            <a:off x="2297882" y="3000249"/>
            <a:ext cx="8493943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Visualization in manufacturing processes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Reveal inefficiencies, anomalies, and bottlenecks; predictive maintenance. 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C9F7A9FA-C0EA-43BA-94B6-ACF26E06225E}"/>
              </a:ext>
            </a:extLst>
          </p:cNvPr>
          <p:cNvSpPr txBox="1"/>
          <p:nvPr/>
        </p:nvSpPr>
        <p:spPr>
          <a:xfrm>
            <a:off x="2297882" y="3968206"/>
            <a:ext cx="804713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Visualization in supply chain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Visually design the supply chain network; reveal patterns in risks.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882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15591" y="2570523"/>
            <a:ext cx="3487643" cy="580769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Industrial Revolution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91806" y="2262909"/>
            <a:ext cx="45719" cy="2022764"/>
          </a:xfrm>
          <a:prstGeom prst="rect">
            <a:avLst/>
          </a:prstGeom>
          <a:solidFill>
            <a:srgbClr val="FB8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048001" y="2123746"/>
            <a:ext cx="2909576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B8072"/>
                </a:solidFill>
                <a:latin typeface="FuturaEF Book" charset="0"/>
                <a:ea typeface="FuturaEF Book" charset="0"/>
                <a:cs typeface="FuturaEF Book" charset="0"/>
              </a:rPr>
              <a:t>Introduction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515592" y="3003800"/>
            <a:ext cx="6330372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The Rise of Industrial Big Data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515591" y="3450577"/>
            <a:ext cx="5092699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What is “Smart”? 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3515591" y="3883854"/>
            <a:ext cx="5092699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Potential Application Scenarios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>
                <a:latin typeface="FuturaEF Book" charset="0"/>
                <a:ea typeface="FuturaEF Book" charset="0"/>
                <a:cs typeface="FuturaEF Book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27" name="TextBox 26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28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1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3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Future Work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30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8A5978-157C-45C1-A9D6-46EA1FAD924B}"/>
              </a:ext>
            </a:extLst>
          </p:cNvPr>
          <p:cNvSpPr txBox="1"/>
          <p:nvPr/>
        </p:nvSpPr>
        <p:spPr>
          <a:xfrm>
            <a:off x="2135956" y="1064335"/>
            <a:ext cx="8047135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The uncertainty and multiple constraints of planning are still unresolved.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Reflect uncertainty in demands.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Combine various constraints together. 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A438ABE7-2408-4A29-B1C0-29B99E6F022C}"/>
              </a:ext>
            </a:extLst>
          </p:cNvPr>
          <p:cNvSpPr txBox="1"/>
          <p:nvPr/>
        </p:nvSpPr>
        <p:spPr>
          <a:xfrm>
            <a:off x="2135956" y="2493957"/>
            <a:ext cx="831585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Predictive maintenance is not fully explored.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Self-monitoring.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Maintenance on demand. 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427E7649-9C04-4927-B4C7-63B151EDB28A}"/>
              </a:ext>
            </a:extLst>
          </p:cNvPr>
          <p:cNvSpPr txBox="1"/>
          <p:nvPr/>
        </p:nvSpPr>
        <p:spPr>
          <a:xfrm>
            <a:off x="2135956" y="3923579"/>
            <a:ext cx="831585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What-if analysis is needed.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if there is unpredictable fault?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if there is a increase / decrease in demands / supplies? 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0C183AD-EFDD-4DA9-8667-9C24C494C757}"/>
              </a:ext>
            </a:extLst>
          </p:cNvPr>
          <p:cNvSpPr txBox="1"/>
          <p:nvPr/>
        </p:nvSpPr>
        <p:spPr>
          <a:xfrm>
            <a:off x="2135956" y="5353201"/>
            <a:ext cx="8573042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The algorithm result is not explained and convincing.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Leverage domain knowledge to understand and build the model.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70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15591" y="2841129"/>
            <a:ext cx="5489864" cy="580769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Our Approach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846086" y="2331293"/>
            <a:ext cx="45719" cy="1783507"/>
          </a:xfrm>
          <a:prstGeom prst="rect">
            <a:avLst/>
          </a:prstGeom>
          <a:solidFill>
            <a:srgbClr val="139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BEBADA"/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048000" y="2253676"/>
            <a:ext cx="6386146" cy="710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rgbClr val="1399A0"/>
                </a:solidFill>
                <a:latin typeface="FuturaEF Book" charset="0"/>
                <a:ea typeface="FuturaEF Book" charset="0"/>
                <a:cs typeface="FuturaEF Book" charset="0"/>
              </a:rPr>
              <a:t>Sequence Synopsis: Optimize Visual Summary of Temporal Event Data</a:t>
            </a:r>
            <a:endParaRPr lang="en-US" sz="2400" b="1" dirty="0">
              <a:solidFill>
                <a:srgbClr val="1399A0"/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515592" y="3274406"/>
            <a:ext cx="6330372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System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515591" y="3721183"/>
            <a:ext cx="6136409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Evaluation &amp; Summary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31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27" name="TextBox 26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28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501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9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 hidden="1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endParaRPr lang="en-US" sz="11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88137" y="287941"/>
            <a:ext cx="10972800" cy="578422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algn="l" defTabSz="648265">
              <a:defRPr sz="3691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en-US" altLang="zh-CN" sz="666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Synopsis:</a:t>
            </a:r>
            <a:r>
              <a:rPr lang="en-US" altLang="zh-CN" sz="6668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6668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6668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 Visual Summary of Temporal Event Data</a:t>
            </a:r>
            <a:r>
              <a:rPr lang="en-US" altLang="zh-CN" sz="533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533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22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/>
            </a:r>
            <a:br>
              <a:rPr lang="en-US" altLang="zh-CN" sz="222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</a:br>
            <a:endParaRPr lang="en-US" altLang="zh-CN" sz="222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5964" y="6073573"/>
            <a:ext cx="1216691" cy="639398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8540" y="0"/>
            <a:ext cx="143970" cy="6858353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15"/>
          <p:cNvSpPr/>
          <p:nvPr>
            <p:custDataLst>
              <p:tags r:id="rId6"/>
            </p:custDataLst>
          </p:nvPr>
        </p:nvSpPr>
        <p:spPr>
          <a:xfrm>
            <a:off x="249886" y="3497768"/>
            <a:ext cx="11692228" cy="2486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2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IEEE Transactions on Visualization and Computer Graphics (TVCG), 2018</a:t>
            </a:r>
          </a:p>
          <a:p>
            <a:endParaRPr lang="en-US" sz="222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22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22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22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Yuanzhe</a:t>
            </a:r>
            <a:r>
              <a:rPr lang="en-US" altLang="zh-CN" sz="22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Chen</a:t>
            </a:r>
            <a:r>
              <a:rPr lang="en-US" altLang="zh-CN" sz="2223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CN" sz="22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CN" sz="222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Panpan</a:t>
            </a:r>
            <a:r>
              <a:rPr lang="en-US" altLang="zh-CN" sz="22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Xu</a:t>
            </a:r>
            <a:r>
              <a:rPr lang="en-US" altLang="zh-CN" sz="2223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CN" sz="222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Liu Ren</a:t>
            </a:r>
            <a:r>
              <a:rPr lang="en-US" altLang="zh-CN" sz="2223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r>
              <a:rPr lang="en-US" altLang="zh-CN" sz="222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222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223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CN" sz="222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Hong Kong University of Science and Technology</a:t>
            </a:r>
            <a:r>
              <a:rPr lang="en-US" altLang="zh-CN" sz="222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冬青黑体简体中文 W3"/>
                <a:cs typeface="冬青黑体简体中文 W3"/>
              </a:rPr>
              <a:t/>
            </a:r>
            <a:br>
              <a:rPr lang="en-US" altLang="zh-CN" sz="222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冬青黑体简体中文 W3"/>
                <a:cs typeface="冬青黑体简体中文 W3"/>
              </a:rPr>
            </a:br>
            <a:r>
              <a:rPr lang="en-US" altLang="zh-CN" sz="2223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冬青黑体简体中文 W3"/>
                <a:cs typeface="冬青黑体简体中文 W3"/>
              </a:rPr>
              <a:t>2</a:t>
            </a:r>
            <a:r>
              <a:rPr lang="en-US" altLang="zh-CN" sz="222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冬青黑体简体中文 W3"/>
                <a:cs typeface="冬青黑体简体中文 W3"/>
              </a:rPr>
              <a:t>Bosch Research North America</a:t>
            </a:r>
            <a:endParaRPr lang="en-US" sz="222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asted-image.tif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/>
          </a:blip>
          <a:srcRect/>
          <a:stretch>
            <a:fillRect/>
          </a:stretch>
        </p:blipFill>
        <p:spPr>
          <a:xfrm>
            <a:off x="8900247" y="6072162"/>
            <a:ext cx="1892505" cy="640165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62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/>
              <a:t>Event Sequences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>
                <a:solidFill>
                  <a:srgbClr val="1399A0"/>
                </a:solidFill>
              </a:rPr>
              <a:t>Use Case: Car Faults Analysis</a:t>
            </a:r>
            <a:endParaRPr lang="zh-CN" altLang="en-US" sz="3112" dirty="0">
              <a:solidFill>
                <a:srgbClr val="1399A0"/>
              </a:solidFill>
            </a:endParaRPr>
          </a:p>
        </p:txBody>
      </p:sp>
      <p:sp>
        <p:nvSpPr>
          <p:cNvPr id="36" name="Shape 172"/>
          <p:cNvSpPr/>
          <p:nvPr>
            <p:custDataLst>
              <p:tags r:id="rId6"/>
            </p:custDataLst>
          </p:nvPr>
        </p:nvSpPr>
        <p:spPr>
          <a:xfrm>
            <a:off x="483884" y="5383697"/>
            <a:ext cx="11129755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334">
              <a:latin typeface="Bosch Office Sans" panose="020B0604020202020204"/>
            </a:endParaRPr>
          </a:p>
        </p:txBody>
      </p:sp>
      <p:pic>
        <p:nvPicPr>
          <p:cNvPr id="37" name="pasted-image.tif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7944" y="3011634"/>
            <a:ext cx="3665349" cy="27490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" name="Group 178"/>
          <p:cNvGrpSpPr/>
          <p:nvPr/>
        </p:nvGrpSpPr>
        <p:grpSpPr>
          <a:xfrm>
            <a:off x="4300617" y="3962147"/>
            <a:ext cx="1672458" cy="1639915"/>
            <a:chOff x="339677" y="44869"/>
            <a:chExt cx="3170410" cy="3108720"/>
          </a:xfrm>
        </p:grpSpPr>
        <p:sp>
          <p:nvSpPr>
            <p:cNvPr id="39" name="Shape 174"/>
            <p:cNvSpPr/>
            <p:nvPr/>
          </p:nvSpPr>
          <p:spPr>
            <a:xfrm>
              <a:off x="1565469" y="2388541"/>
              <a:ext cx="635001" cy="635001"/>
            </a:xfrm>
            <a:prstGeom prst="roundRect">
              <a:avLst>
                <a:gd name="adj" fmla="val 30000"/>
              </a:avLst>
            </a:prstGeom>
            <a:solidFill>
              <a:srgbClr val="FDCCE5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9395" tIns="79395" rIns="79395" bIns="79395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334">
                <a:solidFill>
                  <a:srgbClr val="FFFFFF"/>
                </a:solidFill>
                <a:latin typeface="Bosch Office Sans" panose="020B0604020202020204"/>
              </a:endParaRPr>
            </a:p>
          </p:txBody>
        </p:sp>
        <p:sp>
          <p:nvSpPr>
            <p:cNvPr id="40" name="Shape 175"/>
            <p:cNvSpPr/>
            <p:nvPr/>
          </p:nvSpPr>
          <p:spPr>
            <a:xfrm>
              <a:off x="1550216" y="2265956"/>
              <a:ext cx="629095" cy="887633"/>
            </a:xfrm>
            <a:prstGeom prst="rect">
              <a:avLst/>
            </a:prstGeom>
            <a:solidFill>
              <a:scrgbClr r="0" g="0" b="0">
                <a:alpha val="0"/>
              </a:sc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9395" tIns="79395" rIns="79395" bIns="79395" numCol="1" anchor="ctr">
              <a:spAutoFit/>
            </a:bodyPr>
            <a:lstStyle>
              <a:lvl1pPr>
                <a:defRPr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2001" dirty="0">
                  <a:solidFill>
                    <a:srgbClr val="000000"/>
                  </a:solidFill>
                  <a:latin typeface="Bosch Office Sans" panose="020B0604020202020204"/>
                </a:rPr>
                <a:t>A</a:t>
              </a:r>
            </a:p>
          </p:txBody>
        </p:sp>
        <p:sp>
          <p:nvSpPr>
            <p:cNvPr id="41" name="Shape 176"/>
            <p:cNvSpPr/>
            <p:nvPr/>
          </p:nvSpPr>
          <p:spPr>
            <a:xfrm>
              <a:off x="339677" y="44869"/>
              <a:ext cx="3170410" cy="1535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9395" tIns="79395" rIns="79395" bIns="79395" numCol="1" anchor="ctr">
              <a:noAutofit/>
            </a:bodyPr>
            <a:lstStyle/>
            <a:p>
              <a:pPr algn="ctr">
                <a:defRPr sz="30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556" dirty="0">
                  <a:solidFill>
                    <a:srgbClr val="000000"/>
                  </a:solidFill>
                  <a:latin typeface="Bosch Office Sans" panose="020B0604020202020204"/>
                </a:rPr>
                <a:t>08-20 10:00</a:t>
              </a:r>
            </a:p>
            <a:p>
              <a:pPr algn="ctr">
                <a:defRPr sz="30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556" dirty="0">
                  <a:solidFill>
                    <a:srgbClr val="000000"/>
                  </a:solidFill>
                  <a:latin typeface="Bosch Office Sans" panose="020B0604020202020204"/>
                </a:rPr>
                <a:t>Car battery low </a:t>
              </a:r>
            </a:p>
          </p:txBody>
        </p:sp>
        <p:sp>
          <p:nvSpPr>
            <p:cNvPr id="42" name="Shape 177"/>
            <p:cNvSpPr/>
            <p:nvPr>
              <p:custDataLst>
                <p:tags r:id="rId21"/>
              </p:custDataLst>
            </p:nvPr>
          </p:nvSpPr>
          <p:spPr>
            <a:xfrm flipV="1">
              <a:off x="1899082" y="1600938"/>
              <a:ext cx="0" cy="7221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79395" tIns="79395" rIns="79395" bIns="79395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334">
                <a:latin typeface="Bosch Office Sans" panose="020B0604020202020204"/>
              </a:endParaRPr>
            </a:p>
          </p:txBody>
        </p:sp>
      </p:grpSp>
      <p:grpSp>
        <p:nvGrpSpPr>
          <p:cNvPr id="43" name="Group 183"/>
          <p:cNvGrpSpPr/>
          <p:nvPr/>
        </p:nvGrpSpPr>
        <p:grpSpPr>
          <a:xfrm>
            <a:off x="5387203" y="2279627"/>
            <a:ext cx="1736259" cy="3313633"/>
            <a:chOff x="-329030" y="19088"/>
            <a:chExt cx="3291354" cy="6281521"/>
          </a:xfrm>
        </p:grpSpPr>
        <p:sp>
          <p:nvSpPr>
            <p:cNvPr id="44" name="Shape 179"/>
            <p:cNvSpPr/>
            <p:nvPr/>
          </p:nvSpPr>
          <p:spPr>
            <a:xfrm>
              <a:off x="999149" y="5539294"/>
              <a:ext cx="635000" cy="635001"/>
            </a:xfrm>
            <a:prstGeom prst="roundRect">
              <a:avLst>
                <a:gd name="adj" fmla="val 30000"/>
              </a:avLst>
            </a:prstGeom>
            <a:solidFill>
              <a:srgbClr val="BEB9DB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9395" tIns="79395" rIns="79395" bIns="79395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334">
                <a:solidFill>
                  <a:srgbClr val="FFFFFF"/>
                </a:solidFill>
                <a:latin typeface="Bosch Office Sans" panose="020B0604020202020204"/>
              </a:endParaRPr>
            </a:p>
          </p:txBody>
        </p:sp>
        <p:sp>
          <p:nvSpPr>
            <p:cNvPr id="45" name="Shape 180"/>
            <p:cNvSpPr/>
            <p:nvPr/>
          </p:nvSpPr>
          <p:spPr>
            <a:xfrm>
              <a:off x="996321" y="5412976"/>
              <a:ext cx="629095" cy="887633"/>
            </a:xfrm>
            <a:prstGeom prst="rect">
              <a:avLst/>
            </a:prstGeom>
            <a:solidFill>
              <a:scrgbClr r="0" g="0" b="0">
                <a:alpha val="0"/>
              </a:sc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9395" tIns="79395" rIns="79395" bIns="79395" numCol="1" anchor="ctr">
              <a:spAutoFit/>
            </a:bodyPr>
            <a:lstStyle>
              <a:lvl1pPr>
                <a:defRPr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2001" dirty="0">
                  <a:solidFill>
                    <a:srgbClr val="000000"/>
                  </a:solidFill>
                  <a:latin typeface="Bosch Office Sans" panose="020B0604020202020204"/>
                </a:rPr>
                <a:t>B</a:t>
              </a:r>
            </a:p>
          </p:txBody>
        </p:sp>
        <p:sp>
          <p:nvSpPr>
            <p:cNvPr id="46" name="Shape 181"/>
            <p:cNvSpPr/>
            <p:nvPr/>
          </p:nvSpPr>
          <p:spPr>
            <a:xfrm>
              <a:off x="-329030" y="19088"/>
              <a:ext cx="3291354" cy="153544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9395" tIns="79395" rIns="79395" bIns="79395" numCol="1" anchor="ctr">
              <a:noAutofit/>
            </a:bodyPr>
            <a:lstStyle>
              <a:lvl1pPr>
                <a:defRPr sz="30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56" dirty="0">
                  <a:solidFill>
                    <a:srgbClr val="000000"/>
                  </a:solidFill>
                  <a:latin typeface="Bosch Office Sans" panose="020B0604020202020204"/>
                </a:rPr>
                <a:t>08-21 12:30 GPS inoperative </a:t>
              </a:r>
            </a:p>
          </p:txBody>
        </p:sp>
        <p:sp>
          <p:nvSpPr>
            <p:cNvPr id="47" name="Shape 182"/>
            <p:cNvSpPr/>
            <p:nvPr>
              <p:custDataLst>
                <p:tags r:id="rId20"/>
              </p:custDataLst>
            </p:nvPr>
          </p:nvSpPr>
          <p:spPr>
            <a:xfrm flipV="1">
              <a:off x="1309970" y="1576691"/>
              <a:ext cx="0" cy="39213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79395" tIns="79395" rIns="79395" bIns="79395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334">
                <a:latin typeface="Bosch Office Sans" panose="020B0604020202020204"/>
              </a:endParaRPr>
            </a:p>
          </p:txBody>
        </p:sp>
      </p:grpSp>
      <p:grpSp>
        <p:nvGrpSpPr>
          <p:cNvPr id="48" name="Group 188"/>
          <p:cNvGrpSpPr/>
          <p:nvPr/>
        </p:nvGrpSpPr>
        <p:grpSpPr>
          <a:xfrm>
            <a:off x="6493084" y="3831661"/>
            <a:ext cx="1409875" cy="1761600"/>
            <a:chOff x="-89852" y="113621"/>
            <a:chExt cx="2672642" cy="3339393"/>
          </a:xfrm>
        </p:grpSpPr>
        <p:sp>
          <p:nvSpPr>
            <p:cNvPr id="49" name="Shape 184"/>
            <p:cNvSpPr/>
            <p:nvPr>
              <p:custDataLst>
                <p:tags r:id="rId16"/>
              </p:custDataLst>
            </p:nvPr>
          </p:nvSpPr>
          <p:spPr>
            <a:xfrm flipV="1">
              <a:off x="1246470" y="1601490"/>
              <a:ext cx="0" cy="10898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79395" tIns="79395" rIns="79395" bIns="79395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334">
                <a:latin typeface="Bosch Office Sans" panose="020B0604020202020204"/>
              </a:endParaRPr>
            </a:p>
          </p:txBody>
        </p:sp>
        <p:sp>
          <p:nvSpPr>
            <p:cNvPr id="50" name="Shape 185"/>
            <p:cNvSpPr/>
            <p:nvPr>
              <p:custDataLst>
                <p:tags r:id="rId17"/>
              </p:custDataLst>
            </p:nvPr>
          </p:nvSpPr>
          <p:spPr>
            <a:xfrm>
              <a:off x="974994" y="2688243"/>
              <a:ext cx="635001" cy="635000"/>
            </a:xfrm>
            <a:prstGeom prst="roundRect">
              <a:avLst>
                <a:gd name="adj" fmla="val 30000"/>
              </a:avLst>
            </a:prstGeom>
            <a:solidFill>
              <a:srgbClr val="FFB55A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9395" tIns="79395" rIns="79395" bIns="79395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334">
                <a:latin typeface="Bosch Office Sans" panose="020B0604020202020204"/>
              </a:endParaRPr>
            </a:p>
          </p:txBody>
        </p:sp>
        <p:sp>
          <p:nvSpPr>
            <p:cNvPr id="51" name="Shape 186"/>
            <p:cNvSpPr/>
            <p:nvPr>
              <p:custDataLst>
                <p:tags r:id="rId18"/>
              </p:custDataLst>
            </p:nvPr>
          </p:nvSpPr>
          <p:spPr>
            <a:xfrm>
              <a:off x="927450" y="2565381"/>
              <a:ext cx="656446" cy="887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9395" tIns="79395" rIns="79395" bIns="79395" numCol="1" anchor="ctr">
              <a:spAutoFit/>
            </a:bodyPr>
            <a:lstStyle>
              <a:lvl1pPr>
                <a:defRPr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2001" dirty="0">
                  <a:latin typeface="Bosch Office Sans" panose="020B0604020202020204"/>
                </a:rPr>
                <a:t>C</a:t>
              </a:r>
            </a:p>
          </p:txBody>
        </p:sp>
        <p:sp>
          <p:nvSpPr>
            <p:cNvPr id="52" name="Shape 187"/>
            <p:cNvSpPr/>
            <p:nvPr>
              <p:custDataLst>
                <p:tags r:id="rId19"/>
              </p:custDataLst>
            </p:nvPr>
          </p:nvSpPr>
          <p:spPr>
            <a:xfrm>
              <a:off x="-89852" y="113621"/>
              <a:ext cx="2672642" cy="153544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9395" tIns="79395" rIns="79395" bIns="79395" numCol="1" anchor="ctr">
              <a:noAutofit/>
            </a:bodyPr>
            <a:lstStyle/>
            <a:p>
              <a:pPr algn="ctr">
                <a:defRPr sz="30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556" dirty="0">
                  <a:latin typeface="Bosch Office Sans" panose="020B0604020202020204"/>
                </a:rPr>
                <a:t>08-22 12:30 </a:t>
              </a:r>
            </a:p>
            <a:p>
              <a:pPr algn="ctr">
                <a:defRPr sz="30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556" dirty="0">
                  <a:latin typeface="Bosch Office Sans" panose="020B0604020202020204"/>
                </a:rPr>
                <a:t>Short circuit </a:t>
              </a:r>
            </a:p>
          </p:txBody>
        </p:sp>
      </p:grpSp>
      <p:grpSp>
        <p:nvGrpSpPr>
          <p:cNvPr id="53" name="Group 195"/>
          <p:cNvGrpSpPr/>
          <p:nvPr/>
        </p:nvGrpSpPr>
        <p:grpSpPr>
          <a:xfrm>
            <a:off x="8073092" y="1900448"/>
            <a:ext cx="3230293" cy="3891949"/>
            <a:chOff x="0" y="0"/>
            <a:chExt cx="6123537" cy="7377812"/>
          </a:xfrm>
        </p:grpSpPr>
        <p:sp>
          <p:nvSpPr>
            <p:cNvPr id="54" name="Shape 189"/>
            <p:cNvSpPr/>
            <p:nvPr>
              <p:custDataLst>
                <p:tags r:id="rId10"/>
              </p:custDataLst>
            </p:nvPr>
          </p:nvSpPr>
          <p:spPr>
            <a:xfrm flipV="1">
              <a:off x="2976480" y="5198206"/>
              <a:ext cx="0" cy="10898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79395" tIns="79395" rIns="79395" bIns="79395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334">
                <a:latin typeface="Bosch Office Sans" panose="020B0604020202020204"/>
              </a:endParaRPr>
            </a:p>
          </p:txBody>
        </p:sp>
        <p:sp>
          <p:nvSpPr>
            <p:cNvPr id="55" name="Shape 190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6123537" cy="55979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79395" tIns="79395" rIns="79395" bIns="79395" numCol="1" anchor="ctr">
              <a:noAutofit/>
            </a:bodyPr>
            <a:lstStyle/>
            <a:p>
              <a:pPr>
                <a:defRPr sz="30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334">
                <a:latin typeface="Bosch Office Sans" panose="020B0604020202020204"/>
              </a:endParaRPr>
            </a:p>
          </p:txBody>
        </p:sp>
        <p:pic>
          <p:nvPicPr>
            <p:cNvPr id="56" name="pasted-image.tiff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55835" y="991117"/>
              <a:ext cx="5538223" cy="4241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" name="Shape 192"/>
            <p:cNvSpPr/>
            <p:nvPr>
              <p:custDataLst>
                <p:tags r:id="rId13"/>
              </p:custDataLst>
            </p:nvPr>
          </p:nvSpPr>
          <p:spPr>
            <a:xfrm>
              <a:off x="310627" y="59188"/>
              <a:ext cx="5428810" cy="887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9395" tIns="79395" rIns="79395" bIns="79395" numCol="1" anchor="ctr">
              <a:spAutoFit/>
            </a:bodyPr>
            <a:lstStyle>
              <a:lvl1pPr>
                <a:defRPr sz="3600"/>
              </a:lvl1pPr>
            </a:lstStyle>
            <a:p>
              <a:pPr algn="ctr"/>
              <a:r>
                <a:rPr sz="2001" dirty="0">
                  <a:latin typeface="Bosch Office Sans" panose="020B0604020202020204"/>
                </a:rPr>
                <a:t>Repair / maintenance  </a:t>
              </a:r>
            </a:p>
          </p:txBody>
        </p:sp>
        <p:sp>
          <p:nvSpPr>
            <p:cNvPr id="58" name="Shape 193"/>
            <p:cNvSpPr/>
            <p:nvPr>
              <p:custDataLst>
                <p:tags r:id="rId14"/>
              </p:custDataLst>
            </p:nvPr>
          </p:nvSpPr>
          <p:spPr>
            <a:xfrm>
              <a:off x="2341480" y="5892476"/>
              <a:ext cx="1270001" cy="1270001"/>
            </a:xfrm>
            <a:prstGeom prst="ellipse">
              <a:avLst/>
            </a:prstGeom>
            <a:solidFill>
              <a:srgbClr val="EF7727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9395" tIns="79395" rIns="79395" bIns="79395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334">
                <a:latin typeface="Bosch Office Sans" panose="020B0604020202020204"/>
              </a:endParaRPr>
            </a:p>
          </p:txBody>
        </p:sp>
        <p:sp>
          <p:nvSpPr>
            <p:cNvPr id="59" name="Shape 194"/>
            <p:cNvSpPr/>
            <p:nvPr>
              <p:custDataLst>
                <p:tags r:id="rId15"/>
              </p:custDataLst>
            </p:nvPr>
          </p:nvSpPr>
          <p:spPr>
            <a:xfrm>
              <a:off x="2438397" y="5647351"/>
              <a:ext cx="1097066" cy="173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9395" tIns="79395" rIns="79395" bIns="79395" numCol="1" anchor="ctr">
              <a:spAutoFit/>
            </a:bodyPr>
            <a:lstStyle>
              <a:lvl1pPr>
                <a:defRPr sz="64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4890" dirty="0">
                  <a:latin typeface="Bosch Office Sans" panose="020B0604020202020204"/>
                </a:rPr>
                <a:t>X</a:t>
              </a:r>
              <a:endParaRPr sz="7113" dirty="0">
                <a:latin typeface="Bosch Office Sans" panose="020B0604020202020204"/>
              </a:endParaRPr>
            </a:p>
          </p:txBody>
        </p:sp>
      </p:grpSp>
      <p:sp>
        <p:nvSpPr>
          <p:cNvPr id="60" name="Shape 196"/>
          <p:cNvSpPr/>
          <p:nvPr>
            <p:custDataLst>
              <p:tags r:id="rId8"/>
            </p:custDataLst>
          </p:nvPr>
        </p:nvSpPr>
        <p:spPr>
          <a:xfrm>
            <a:off x="11089411" y="5344474"/>
            <a:ext cx="270797" cy="63922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9395" tIns="79395" rIns="79395" bIns="79395" anchor="ctr">
            <a:noAutofit/>
          </a:bodyPr>
          <a:lstStyle>
            <a:lvl1pPr>
              <a:defRPr sz="4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rPr sz="3112" i="1" dirty="0">
                <a:solidFill>
                  <a:srgbClr val="000000"/>
                </a:solidFill>
                <a:latin typeface="Bosch Office Sans" panose="020B0604020202020204"/>
              </a:rPr>
              <a:t>t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288136" y="1681972"/>
            <a:ext cx="4982680" cy="2052848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</a:rPr>
              <a:t>Car modules like ECUs 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(electronic control units) </a:t>
            </a:r>
            <a:r>
              <a:rPr lang="en-US" altLang="zh-CN" sz="2200" dirty="0">
                <a:solidFill>
                  <a:srgbClr val="000000"/>
                </a:solidFill>
              </a:rPr>
              <a:t>/ sensors emits fault signals like DTCs 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(diagnostics trouble codes) </a:t>
            </a:r>
            <a:r>
              <a:rPr lang="en-US" altLang="zh-CN" sz="2200" dirty="0">
                <a:solidFill>
                  <a:srgbClr val="000000"/>
                </a:solidFill>
              </a:rPr>
              <a:t>during operation.</a:t>
            </a:r>
          </a:p>
          <a:p>
            <a:r>
              <a:rPr lang="en-US" altLang="zh-CN" sz="2200" dirty="0">
                <a:solidFill>
                  <a:srgbClr val="000000"/>
                </a:solidFill>
              </a:rPr>
              <a:t>Fault data is archived for most car brands.</a:t>
            </a:r>
          </a:p>
        </p:txBody>
      </p:sp>
      <p:sp>
        <p:nvSpPr>
          <p:cNvPr id="6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33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67" name="TextBox 66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68" name="Content Placeholder 3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1546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>
            <p:custDataLst>
              <p:tags r:id="rId2"/>
            </p:custDataLst>
          </p:nvPr>
        </p:nvSpPr>
        <p:spPr>
          <a:xfrm>
            <a:off x="288137" y="1524392"/>
            <a:ext cx="5972231" cy="45519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TextBox 8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Event Sequences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>
                <a:solidFill>
                  <a:srgbClr val="1399A0"/>
                </a:solidFill>
              </a:rPr>
              <a:t>Use Case: Car Faults Analysis</a:t>
            </a:r>
            <a:endParaRPr lang="zh-CN" altLang="en-US" sz="3112" dirty="0">
              <a:solidFill>
                <a:srgbClr val="1399A0"/>
              </a:solidFill>
            </a:endParaRPr>
          </a:p>
        </p:txBody>
      </p:sp>
      <p:pic>
        <p:nvPicPr>
          <p:cNvPr id="103" name="pasted-image.tif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68" y="2284024"/>
            <a:ext cx="1322756" cy="992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tiff_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1" y="3170899"/>
            <a:ext cx="1340689" cy="715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asted-image.tiff__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1" y="3825883"/>
            <a:ext cx="1381664" cy="80496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203"/>
          <p:cNvSpPr/>
          <p:nvPr>
            <p:custDataLst>
              <p:tags r:id="rId9"/>
            </p:custDataLst>
          </p:nvPr>
        </p:nvSpPr>
        <p:spPr>
          <a:xfrm>
            <a:off x="1253921" y="1789875"/>
            <a:ext cx="647464" cy="39105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601" tIns="65601" rIns="65601" bIns="65601" anchor="ctr">
            <a:noAutofit/>
          </a:bodyPr>
          <a:lstStyle>
            <a:lvl1pPr algn="l">
              <a:spcBef>
                <a:spcPts val="3200"/>
              </a:spcBef>
              <a:defRPr sz="4400" b="0"/>
            </a:lvl1pPr>
          </a:lstStyle>
          <a:p>
            <a:pPr defTabSz="913050" hangingPunct="0"/>
            <a:r>
              <a:rPr sz="2204" kern="0">
                <a:solidFill>
                  <a:srgbClr val="000000"/>
                </a:solidFill>
                <a:latin typeface="Bosch Office Sans" panose="020B0604020202020204"/>
                <a:sym typeface="Helvetica Neue"/>
              </a:rPr>
              <a:t>……</a:t>
            </a:r>
          </a:p>
        </p:txBody>
      </p:sp>
      <p:sp>
        <p:nvSpPr>
          <p:cNvPr id="107" name="Shape 204"/>
          <p:cNvSpPr/>
          <p:nvPr>
            <p:custDataLst>
              <p:tags r:id="rId10"/>
            </p:custDataLst>
          </p:nvPr>
        </p:nvSpPr>
        <p:spPr>
          <a:xfrm>
            <a:off x="1209508" y="4685814"/>
            <a:ext cx="647464" cy="39105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601" tIns="65601" rIns="65601" bIns="65601" anchor="ctr">
            <a:noAutofit/>
          </a:bodyPr>
          <a:lstStyle>
            <a:lvl1pPr algn="l">
              <a:spcBef>
                <a:spcPts val="3200"/>
              </a:spcBef>
              <a:defRPr sz="4400" b="0"/>
            </a:lvl1pPr>
          </a:lstStyle>
          <a:p>
            <a:pPr defTabSz="913050" hangingPunct="0"/>
            <a:r>
              <a:rPr sz="2204" kern="0">
                <a:solidFill>
                  <a:srgbClr val="000000"/>
                </a:solidFill>
                <a:latin typeface="Bosch Office Sans" panose="020B0604020202020204"/>
                <a:sym typeface="Helvetica Neue"/>
              </a:rPr>
              <a:t>……</a:t>
            </a:r>
          </a:p>
        </p:txBody>
      </p:sp>
      <p:sp>
        <p:nvSpPr>
          <p:cNvPr id="108" name="Shape 205"/>
          <p:cNvSpPr/>
          <p:nvPr>
            <p:custDataLst>
              <p:tags r:id="rId11"/>
            </p:custDataLst>
          </p:nvPr>
        </p:nvSpPr>
        <p:spPr>
          <a:xfrm>
            <a:off x="2393047" y="2698550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9" name="Shape 206"/>
          <p:cNvSpPr/>
          <p:nvPr>
            <p:custDataLst>
              <p:tags r:id="rId12"/>
            </p:custDataLst>
          </p:nvPr>
        </p:nvSpPr>
        <p:spPr>
          <a:xfrm>
            <a:off x="2393046" y="3552990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0" name="Shape 207"/>
          <p:cNvSpPr/>
          <p:nvPr>
            <p:custDataLst>
              <p:tags r:id="rId13"/>
            </p:custDataLst>
          </p:nvPr>
        </p:nvSpPr>
        <p:spPr>
          <a:xfrm>
            <a:off x="2361359" y="4390248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1" name="Shape 208"/>
          <p:cNvSpPr/>
          <p:nvPr>
            <p:custDataLst>
              <p:tags r:id="rId14"/>
            </p:custDataLst>
          </p:nvPr>
        </p:nvSpPr>
        <p:spPr>
          <a:xfrm>
            <a:off x="3652827" y="4991785"/>
            <a:ext cx="770596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2" name="Shape 209"/>
          <p:cNvSpPr/>
          <p:nvPr>
            <p:custDataLst>
              <p:tags r:id="rId15"/>
            </p:custDataLst>
          </p:nvPr>
        </p:nvSpPr>
        <p:spPr>
          <a:xfrm>
            <a:off x="3932871" y="4991520"/>
            <a:ext cx="2105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sz="4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 algn="ctr" defTabSz="913050" hangingPunct="0"/>
            <a:r>
              <a:rPr sz="2204" i="1" kern="0" dirty="0">
                <a:solidFill>
                  <a:srgbClr val="000000"/>
                </a:solidFill>
                <a:latin typeface="Bosch Office Sans" panose="020B0604020202020204"/>
              </a:rPr>
              <a:t>t</a:t>
            </a:r>
          </a:p>
        </p:txBody>
      </p:sp>
      <p:sp>
        <p:nvSpPr>
          <p:cNvPr id="113" name="Shape 210"/>
          <p:cNvSpPr/>
          <p:nvPr>
            <p:custDataLst>
              <p:tags r:id="rId16"/>
            </p:custDataLst>
          </p:nvPr>
        </p:nvSpPr>
        <p:spPr>
          <a:xfrm>
            <a:off x="3194980" y="254394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4" name="Shape 211"/>
          <p:cNvSpPr/>
          <p:nvPr>
            <p:custDataLst>
              <p:tags r:id="rId17"/>
            </p:custDataLst>
          </p:nvPr>
        </p:nvSpPr>
        <p:spPr>
          <a:xfrm>
            <a:off x="4225714" y="254394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5" name="Shape 212"/>
          <p:cNvSpPr/>
          <p:nvPr>
            <p:custDataLst>
              <p:tags r:id="rId18"/>
            </p:custDataLst>
          </p:nvPr>
        </p:nvSpPr>
        <p:spPr>
          <a:xfrm>
            <a:off x="5256448" y="254394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6" name="Shape 213"/>
          <p:cNvSpPr/>
          <p:nvPr>
            <p:custDataLst>
              <p:tags r:id="rId19"/>
            </p:custDataLst>
          </p:nvPr>
        </p:nvSpPr>
        <p:spPr>
          <a:xfrm>
            <a:off x="2908666" y="3374254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7" name="Shape 214"/>
          <p:cNvSpPr/>
          <p:nvPr>
            <p:custDataLst>
              <p:tags r:id="rId20"/>
            </p:custDataLst>
          </p:nvPr>
        </p:nvSpPr>
        <p:spPr>
          <a:xfrm>
            <a:off x="4053926" y="3374254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8" name="Shape 215"/>
          <p:cNvSpPr/>
          <p:nvPr>
            <p:custDataLst>
              <p:tags r:id="rId21"/>
            </p:custDataLst>
          </p:nvPr>
        </p:nvSpPr>
        <p:spPr>
          <a:xfrm>
            <a:off x="5027396" y="3374254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9" name="Shape 216"/>
          <p:cNvSpPr/>
          <p:nvPr>
            <p:custDataLst>
              <p:tags r:id="rId22"/>
            </p:custDataLst>
          </p:nvPr>
        </p:nvSpPr>
        <p:spPr>
          <a:xfrm>
            <a:off x="2965928" y="4233198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20" name="Shape 217"/>
          <p:cNvSpPr/>
          <p:nvPr>
            <p:custDataLst>
              <p:tags r:id="rId23"/>
            </p:custDataLst>
          </p:nvPr>
        </p:nvSpPr>
        <p:spPr>
          <a:xfrm>
            <a:off x="3424033" y="4233198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21" name="Shape 218"/>
          <p:cNvSpPr/>
          <p:nvPr>
            <p:custDataLst>
              <p:tags r:id="rId24"/>
            </p:custDataLst>
          </p:nvPr>
        </p:nvSpPr>
        <p:spPr>
          <a:xfrm>
            <a:off x="3206645" y="2438899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2" name="Shape 219"/>
          <p:cNvSpPr/>
          <p:nvPr>
            <p:custDataLst>
              <p:tags r:id="rId25"/>
            </p:custDataLst>
          </p:nvPr>
        </p:nvSpPr>
        <p:spPr>
          <a:xfrm>
            <a:off x="2909630" y="3271462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3" name="Shape 220"/>
          <p:cNvSpPr/>
          <p:nvPr>
            <p:custDataLst>
              <p:tags r:id="rId26"/>
            </p:custDataLst>
          </p:nvPr>
        </p:nvSpPr>
        <p:spPr>
          <a:xfrm>
            <a:off x="2965951" y="4136488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4" name="Shape 221"/>
          <p:cNvSpPr/>
          <p:nvPr>
            <p:custDataLst>
              <p:tags r:id="rId27"/>
            </p:custDataLst>
          </p:nvPr>
        </p:nvSpPr>
        <p:spPr>
          <a:xfrm>
            <a:off x="4237379" y="2438899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5" name="Shape 222"/>
          <p:cNvSpPr/>
          <p:nvPr>
            <p:custDataLst>
              <p:tags r:id="rId28"/>
            </p:custDataLst>
          </p:nvPr>
        </p:nvSpPr>
        <p:spPr>
          <a:xfrm>
            <a:off x="4056554" y="3274001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6" name="Shape 223"/>
          <p:cNvSpPr/>
          <p:nvPr>
            <p:custDataLst>
              <p:tags r:id="rId29"/>
            </p:custDataLst>
          </p:nvPr>
        </p:nvSpPr>
        <p:spPr>
          <a:xfrm>
            <a:off x="3433233" y="4139424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7" name="Shape 224"/>
          <p:cNvSpPr/>
          <p:nvPr>
            <p:custDataLst>
              <p:tags r:id="rId30"/>
            </p:custDataLst>
          </p:nvPr>
        </p:nvSpPr>
        <p:spPr>
          <a:xfrm>
            <a:off x="5263843" y="2450014"/>
            <a:ext cx="273804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8" name="Shape 225"/>
          <p:cNvSpPr/>
          <p:nvPr>
            <p:custDataLst>
              <p:tags r:id="rId31"/>
            </p:custDataLst>
          </p:nvPr>
        </p:nvSpPr>
        <p:spPr>
          <a:xfrm>
            <a:off x="5029496" y="3285188"/>
            <a:ext cx="273804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0" name="Shape 226"/>
          <p:cNvSpPr/>
          <p:nvPr>
            <p:custDataLst>
              <p:tags r:id="rId32"/>
            </p:custDataLst>
          </p:nvPr>
        </p:nvSpPr>
        <p:spPr>
          <a:xfrm>
            <a:off x="3894968" y="423602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31" name="Shape 227"/>
          <p:cNvSpPr/>
          <p:nvPr>
            <p:custDataLst>
              <p:tags r:id="rId33"/>
            </p:custDataLst>
          </p:nvPr>
        </p:nvSpPr>
        <p:spPr>
          <a:xfrm>
            <a:off x="3896799" y="4158123"/>
            <a:ext cx="282169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40" name="Shape 230"/>
          <p:cNvSpPr/>
          <p:nvPr>
            <p:custDataLst>
              <p:tags r:id="rId34"/>
            </p:custDataLst>
          </p:nvPr>
        </p:nvSpPr>
        <p:spPr>
          <a:xfrm>
            <a:off x="3481295" y="3374253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AFDD5F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41" name="Shape 231"/>
          <p:cNvSpPr/>
          <p:nvPr>
            <p:custDataLst>
              <p:tags r:id="rId35"/>
            </p:custDataLst>
          </p:nvPr>
        </p:nvSpPr>
        <p:spPr>
          <a:xfrm>
            <a:off x="3482217" y="3299741"/>
            <a:ext cx="270948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8" name="Shape 233"/>
          <p:cNvSpPr/>
          <p:nvPr>
            <p:custDataLst>
              <p:tags r:id="rId36"/>
            </p:custDataLst>
          </p:nvPr>
        </p:nvSpPr>
        <p:spPr>
          <a:xfrm>
            <a:off x="5428237" y="3374254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AFDD5F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39" name="Shape 234"/>
          <p:cNvSpPr/>
          <p:nvPr>
            <p:custDataLst>
              <p:tags r:id="rId37"/>
            </p:custDataLst>
          </p:nvPr>
        </p:nvSpPr>
        <p:spPr>
          <a:xfrm>
            <a:off x="5436860" y="3299786"/>
            <a:ext cx="270948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6" name="Shape 236"/>
          <p:cNvSpPr/>
          <p:nvPr>
            <p:custDataLst>
              <p:tags r:id="rId38"/>
            </p:custDataLst>
          </p:nvPr>
        </p:nvSpPr>
        <p:spPr>
          <a:xfrm>
            <a:off x="2622351" y="2543940"/>
            <a:ext cx="286315" cy="286316"/>
          </a:xfrm>
          <a:prstGeom prst="roundRect">
            <a:avLst>
              <a:gd name="adj" fmla="val 30000"/>
            </a:avLst>
          </a:prstGeom>
          <a:solidFill>
            <a:srgbClr val="7EAFD5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37" name="Shape 237"/>
          <p:cNvSpPr/>
          <p:nvPr>
            <p:custDataLst>
              <p:tags r:id="rId39"/>
            </p:custDataLst>
          </p:nvPr>
        </p:nvSpPr>
        <p:spPr>
          <a:xfrm>
            <a:off x="2618866" y="2466809"/>
            <a:ext cx="301405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  <p:custDataLst>
              <p:tags r:id="rId40"/>
            </p:custDataLst>
          </p:nvPr>
        </p:nvSpPr>
        <p:spPr>
          <a:xfrm>
            <a:off x="6614701" y="1550837"/>
            <a:ext cx="5127797" cy="2485330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2001"/>
              </a:spcBef>
            </a:pPr>
            <a:r>
              <a:rPr lang="en-US" altLang="zh-CN" sz="2200" dirty="0">
                <a:solidFill>
                  <a:srgbClr val="000000"/>
                </a:solidFill>
              </a:rPr>
              <a:t>What are the </a:t>
            </a:r>
            <a:r>
              <a:rPr lang="en-US" altLang="zh-CN" sz="2200" b="1" dirty="0">
                <a:solidFill>
                  <a:srgbClr val="000000"/>
                </a:solidFill>
              </a:rPr>
              <a:t>typical development paths of faults</a:t>
            </a:r>
            <a:r>
              <a:rPr lang="en-US" altLang="zh-CN" sz="2200" dirty="0">
                <a:solidFill>
                  <a:srgbClr val="000000"/>
                </a:solidFill>
              </a:rPr>
              <a:t>? (Identify sequential patterns )</a:t>
            </a:r>
          </a:p>
          <a:p>
            <a:pPr>
              <a:spcBef>
                <a:spcPts val="2001"/>
              </a:spcBef>
            </a:pPr>
            <a:r>
              <a:rPr lang="en-US" altLang="zh-CN" sz="2200" dirty="0">
                <a:solidFill>
                  <a:srgbClr val="000000"/>
                </a:solidFill>
              </a:rPr>
              <a:t>Do cars matched to the same pattern come from the same country? (correlation analysis)</a:t>
            </a:r>
          </a:p>
        </p:txBody>
      </p:sp>
      <p:sp>
        <p:nvSpPr>
          <p:cNvPr id="50" name="Rounded Rectangle 49"/>
          <p:cNvSpPr/>
          <p:nvPr>
            <p:custDataLst>
              <p:tags r:id="rId41"/>
            </p:custDataLst>
          </p:nvPr>
        </p:nvSpPr>
        <p:spPr>
          <a:xfrm>
            <a:off x="3126315" y="2427564"/>
            <a:ext cx="2531121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51" name="Rounded Rectangle 50"/>
          <p:cNvSpPr/>
          <p:nvPr>
            <p:custDataLst>
              <p:tags r:id="rId42"/>
            </p:custDataLst>
          </p:nvPr>
        </p:nvSpPr>
        <p:spPr>
          <a:xfrm>
            <a:off x="3935645" y="3274624"/>
            <a:ext cx="1477648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52" name="Rounded Rectangle 51"/>
          <p:cNvSpPr/>
          <p:nvPr>
            <p:custDataLst>
              <p:tags r:id="rId43"/>
            </p:custDataLst>
          </p:nvPr>
        </p:nvSpPr>
        <p:spPr>
          <a:xfrm>
            <a:off x="2839557" y="3271170"/>
            <a:ext cx="521004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53" name="Rounded Rectangle 52"/>
          <p:cNvSpPr/>
          <p:nvPr>
            <p:custDataLst>
              <p:tags r:id="rId44"/>
            </p:custDataLst>
          </p:nvPr>
        </p:nvSpPr>
        <p:spPr>
          <a:xfrm>
            <a:off x="2907904" y="4127541"/>
            <a:ext cx="1473014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707769" y="3793436"/>
            <a:ext cx="5076091" cy="2282918"/>
            <a:chOff x="7047799" y="3342466"/>
            <a:chExt cx="4567307" cy="2054098"/>
          </a:xfrm>
        </p:grpSpPr>
        <p:sp>
          <p:nvSpPr>
            <p:cNvPr id="55" name="Rounded Rectangle 54"/>
            <p:cNvSpPr/>
            <p:nvPr>
              <p:custDataLst>
                <p:tags r:id="rId45"/>
              </p:custDataLst>
            </p:nvPr>
          </p:nvSpPr>
          <p:spPr>
            <a:xfrm>
              <a:off x="7066927" y="3342466"/>
              <a:ext cx="4529052" cy="2054098"/>
            </a:xfrm>
            <a:prstGeom prst="roundRect">
              <a:avLst>
                <a:gd name="adj" fmla="val 907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6264"/>
              <a:endParaRPr lang="en-US" sz="2001" kern="0" dirty="0">
                <a:solidFill>
                  <a:srgbClr val="000000"/>
                </a:solidFill>
                <a:latin typeface="Bosch Office Sans"/>
              </a:endParaRPr>
            </a:p>
          </p:txBody>
        </p:sp>
        <p:sp>
          <p:nvSpPr>
            <p:cNvPr id="56" name="Text Placeholder 1_"/>
            <p:cNvSpPr txBox="1">
              <a:spLocks/>
            </p:cNvSpPr>
            <p:nvPr>
              <p:custDataLst>
                <p:tags r:id="rId46"/>
              </p:custDataLst>
            </p:nvPr>
          </p:nvSpPr>
          <p:spPr>
            <a:xfrm>
              <a:off x="7047799" y="3869522"/>
              <a:ext cx="4567307" cy="1158240"/>
            </a:xfrm>
            <a:prstGeom prst="rect">
              <a:avLst/>
            </a:prstGeom>
            <a:solidFill>
              <a:scrgbClr r="0" g="0" b="0">
                <a:alpha val="0"/>
              </a:scrgbClr>
            </a:solidFill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rotWithShape="0">
                      <a:scrgbClr r="0" g="0" b="0"/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0" tIns="0" rIns="0" bIns="0" rtlCol="0" anchor="t">
              <a:noAutofit/>
            </a:bodyPr>
            <a:lstStyle>
              <a:lvl1pPr marL="251460" indent="-251460" algn="l" defTabSz="914400" rtl="0" eaLnBrk="1" latinLnBrk="0" hangingPunct="1">
                <a:lnSpc>
                  <a:spcPct val="107000"/>
                </a:lnSpc>
                <a:spcBef>
                  <a:spcPts val="500"/>
                </a:spcBef>
                <a:buClrTx/>
                <a:buSzPct val="100000"/>
                <a:buFont typeface="Wingdings 3" panose="05040102010807070707" pitchFamily="18" charset="2"/>
                <a:buChar char=""/>
                <a:defRPr sz="18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1pPr>
              <a:lvl2pPr marL="508000" indent="-27432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 typeface="Wingdings 3" panose="05040102010807070707" pitchFamily="18" charset="2"/>
                <a:buChar char=""/>
                <a:defRPr sz="16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2pPr>
              <a:lvl3pPr marL="730250" indent="-204470" algn="l" defTabSz="914400" rtl="0" eaLnBrk="1" latinLnBrk="0" hangingPunct="1">
                <a:lnSpc>
                  <a:spcPct val="102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4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3pPr>
              <a:lvl4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4pPr>
              <a:lvl5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5pPr>
              <a:lvl6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6pPr>
              <a:lvl7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7pPr>
              <a:lvl8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8pPr>
              <a:lvl9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 baseline="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9pPr>
            </a:lstStyle>
            <a:p>
              <a:pPr marL="259712" lvl="1" indent="0">
                <a:buNone/>
              </a:pPr>
              <a:r>
                <a:rPr lang="en-US" altLang="zh-CN" sz="2001" dirty="0">
                  <a:latin typeface="Bosch Office Sans" panose="020B0604020202020204"/>
                </a:rPr>
                <a:t>	Insights support predictive diagnostics (i.e. identify faults likely to happen in the future).</a:t>
              </a:r>
            </a:p>
            <a:p>
              <a:pPr marL="259712" lvl="1" indent="0">
                <a:buNone/>
              </a:pPr>
              <a:r>
                <a:rPr lang="en-US" sz="2001" dirty="0">
                  <a:latin typeface="Bosch Office Sans" panose="020B0604020202020204"/>
                </a:rPr>
                <a:t>Better driving experience &amp; warranty cost saving.</a:t>
              </a:r>
              <a:endParaRPr lang="en-US" sz="2001" dirty="0"/>
            </a:p>
          </p:txBody>
        </p:sp>
        <p:pic>
          <p:nvPicPr>
            <p:cNvPr id="57" name="Picture 56"/>
            <p:cNvPicPr>
              <a:picLocks noChangeAspect="1"/>
            </p:cNvPicPr>
            <p:nvPr>
              <p:custDataLst>
                <p:tags r:id="rId47"/>
              </p:custDataLst>
            </p:nvPr>
          </p:nvPicPr>
          <p:blipFill>
            <a:blip r:embed="rId5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4427" y="3469821"/>
              <a:ext cx="682561" cy="682561"/>
            </a:xfrm>
            <a:prstGeom prst="rect">
              <a:avLst/>
            </a:prstGeom>
          </p:spPr>
        </p:pic>
      </p:grpSp>
      <p:sp>
        <p:nvSpPr>
          <p:cNvPr id="59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34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62" name="TextBox 61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63" name="Content Placeholder 3"/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206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>
            <p:custDataLst>
              <p:tags r:id="rId2"/>
            </p:custDataLst>
          </p:nvPr>
        </p:nvSpPr>
        <p:spPr>
          <a:xfrm>
            <a:off x="288137" y="1524392"/>
            <a:ext cx="5972231" cy="45519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TextBox 8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Event Sequences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>
                <a:solidFill>
                  <a:srgbClr val="1399A0"/>
                </a:solidFill>
              </a:rPr>
              <a:t>Use Case: Car Faults Analysis</a:t>
            </a:r>
            <a:endParaRPr lang="zh-CN" altLang="en-US" sz="3112" dirty="0">
              <a:solidFill>
                <a:srgbClr val="1399A0"/>
              </a:solidFill>
            </a:endParaRPr>
          </a:p>
        </p:txBody>
      </p:sp>
      <p:pic>
        <p:nvPicPr>
          <p:cNvPr id="103" name="pasted-image.tif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68" y="2284024"/>
            <a:ext cx="1322756" cy="992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tiff_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1" y="3170899"/>
            <a:ext cx="1340689" cy="715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asted-image.tiff__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1" y="3825883"/>
            <a:ext cx="1381664" cy="80496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203"/>
          <p:cNvSpPr/>
          <p:nvPr>
            <p:custDataLst>
              <p:tags r:id="rId9"/>
            </p:custDataLst>
          </p:nvPr>
        </p:nvSpPr>
        <p:spPr>
          <a:xfrm>
            <a:off x="1253921" y="1789875"/>
            <a:ext cx="647464" cy="39105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601" tIns="65601" rIns="65601" bIns="65601" anchor="ctr">
            <a:noAutofit/>
          </a:bodyPr>
          <a:lstStyle>
            <a:lvl1pPr algn="l">
              <a:spcBef>
                <a:spcPts val="3200"/>
              </a:spcBef>
              <a:defRPr sz="4400" b="0"/>
            </a:lvl1pPr>
          </a:lstStyle>
          <a:p>
            <a:pPr defTabSz="913050" hangingPunct="0"/>
            <a:r>
              <a:rPr sz="2204" kern="0">
                <a:solidFill>
                  <a:srgbClr val="000000"/>
                </a:solidFill>
                <a:latin typeface="Bosch Office Sans" panose="020B0604020202020204"/>
                <a:sym typeface="Helvetica Neue"/>
              </a:rPr>
              <a:t>……</a:t>
            </a:r>
          </a:p>
        </p:txBody>
      </p:sp>
      <p:sp>
        <p:nvSpPr>
          <p:cNvPr id="107" name="Shape 204"/>
          <p:cNvSpPr/>
          <p:nvPr>
            <p:custDataLst>
              <p:tags r:id="rId10"/>
            </p:custDataLst>
          </p:nvPr>
        </p:nvSpPr>
        <p:spPr>
          <a:xfrm>
            <a:off x="1209508" y="4685814"/>
            <a:ext cx="647464" cy="39105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601" tIns="65601" rIns="65601" bIns="65601" anchor="ctr">
            <a:noAutofit/>
          </a:bodyPr>
          <a:lstStyle>
            <a:lvl1pPr algn="l">
              <a:spcBef>
                <a:spcPts val="3200"/>
              </a:spcBef>
              <a:defRPr sz="4400" b="0"/>
            </a:lvl1pPr>
          </a:lstStyle>
          <a:p>
            <a:pPr defTabSz="913050" hangingPunct="0"/>
            <a:r>
              <a:rPr sz="2204" kern="0">
                <a:solidFill>
                  <a:srgbClr val="000000"/>
                </a:solidFill>
                <a:latin typeface="Bosch Office Sans" panose="020B0604020202020204"/>
                <a:sym typeface="Helvetica Neue"/>
              </a:rPr>
              <a:t>……</a:t>
            </a:r>
          </a:p>
        </p:txBody>
      </p:sp>
      <p:sp>
        <p:nvSpPr>
          <p:cNvPr id="108" name="Shape 205"/>
          <p:cNvSpPr/>
          <p:nvPr>
            <p:custDataLst>
              <p:tags r:id="rId11"/>
            </p:custDataLst>
          </p:nvPr>
        </p:nvSpPr>
        <p:spPr>
          <a:xfrm>
            <a:off x="2393047" y="2698550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9" name="Shape 206"/>
          <p:cNvSpPr/>
          <p:nvPr>
            <p:custDataLst>
              <p:tags r:id="rId12"/>
            </p:custDataLst>
          </p:nvPr>
        </p:nvSpPr>
        <p:spPr>
          <a:xfrm>
            <a:off x="2393046" y="3552990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0" name="Shape 207"/>
          <p:cNvSpPr/>
          <p:nvPr>
            <p:custDataLst>
              <p:tags r:id="rId13"/>
            </p:custDataLst>
          </p:nvPr>
        </p:nvSpPr>
        <p:spPr>
          <a:xfrm>
            <a:off x="2361359" y="4390248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1" name="Shape 208"/>
          <p:cNvSpPr/>
          <p:nvPr>
            <p:custDataLst>
              <p:tags r:id="rId14"/>
            </p:custDataLst>
          </p:nvPr>
        </p:nvSpPr>
        <p:spPr>
          <a:xfrm>
            <a:off x="3652827" y="4991785"/>
            <a:ext cx="770596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2" name="Shape 209"/>
          <p:cNvSpPr/>
          <p:nvPr>
            <p:custDataLst>
              <p:tags r:id="rId15"/>
            </p:custDataLst>
          </p:nvPr>
        </p:nvSpPr>
        <p:spPr>
          <a:xfrm>
            <a:off x="3932871" y="4991520"/>
            <a:ext cx="2105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sz="4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 algn="ctr" defTabSz="913050" hangingPunct="0"/>
            <a:r>
              <a:rPr sz="2204" i="1" kern="0" dirty="0">
                <a:solidFill>
                  <a:srgbClr val="000000"/>
                </a:solidFill>
                <a:latin typeface="Bosch Office Sans" panose="020B0604020202020204"/>
              </a:rPr>
              <a:t>t</a:t>
            </a:r>
          </a:p>
        </p:txBody>
      </p:sp>
      <p:sp>
        <p:nvSpPr>
          <p:cNvPr id="113" name="Shape 210"/>
          <p:cNvSpPr/>
          <p:nvPr>
            <p:custDataLst>
              <p:tags r:id="rId16"/>
            </p:custDataLst>
          </p:nvPr>
        </p:nvSpPr>
        <p:spPr>
          <a:xfrm>
            <a:off x="3194980" y="254394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4" name="Shape 211"/>
          <p:cNvSpPr/>
          <p:nvPr>
            <p:custDataLst>
              <p:tags r:id="rId17"/>
            </p:custDataLst>
          </p:nvPr>
        </p:nvSpPr>
        <p:spPr>
          <a:xfrm>
            <a:off x="4225714" y="254394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5" name="Shape 212"/>
          <p:cNvSpPr/>
          <p:nvPr>
            <p:custDataLst>
              <p:tags r:id="rId18"/>
            </p:custDataLst>
          </p:nvPr>
        </p:nvSpPr>
        <p:spPr>
          <a:xfrm>
            <a:off x="5256448" y="254394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6" name="Shape 213"/>
          <p:cNvSpPr/>
          <p:nvPr>
            <p:custDataLst>
              <p:tags r:id="rId19"/>
            </p:custDataLst>
          </p:nvPr>
        </p:nvSpPr>
        <p:spPr>
          <a:xfrm>
            <a:off x="2908666" y="3374254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7" name="Shape 214"/>
          <p:cNvSpPr/>
          <p:nvPr>
            <p:custDataLst>
              <p:tags r:id="rId20"/>
            </p:custDataLst>
          </p:nvPr>
        </p:nvSpPr>
        <p:spPr>
          <a:xfrm>
            <a:off x="4053926" y="3374254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8" name="Shape 215"/>
          <p:cNvSpPr/>
          <p:nvPr>
            <p:custDataLst>
              <p:tags r:id="rId21"/>
            </p:custDataLst>
          </p:nvPr>
        </p:nvSpPr>
        <p:spPr>
          <a:xfrm>
            <a:off x="5027396" y="3374254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9" name="Shape 216"/>
          <p:cNvSpPr/>
          <p:nvPr>
            <p:custDataLst>
              <p:tags r:id="rId22"/>
            </p:custDataLst>
          </p:nvPr>
        </p:nvSpPr>
        <p:spPr>
          <a:xfrm>
            <a:off x="2965928" y="4233198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20" name="Shape 217"/>
          <p:cNvSpPr/>
          <p:nvPr>
            <p:custDataLst>
              <p:tags r:id="rId23"/>
            </p:custDataLst>
          </p:nvPr>
        </p:nvSpPr>
        <p:spPr>
          <a:xfrm>
            <a:off x="3424033" y="4233198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21" name="Shape 218"/>
          <p:cNvSpPr/>
          <p:nvPr>
            <p:custDataLst>
              <p:tags r:id="rId24"/>
            </p:custDataLst>
          </p:nvPr>
        </p:nvSpPr>
        <p:spPr>
          <a:xfrm>
            <a:off x="3206645" y="2438899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2" name="Shape 219"/>
          <p:cNvSpPr/>
          <p:nvPr>
            <p:custDataLst>
              <p:tags r:id="rId25"/>
            </p:custDataLst>
          </p:nvPr>
        </p:nvSpPr>
        <p:spPr>
          <a:xfrm>
            <a:off x="2909630" y="3271462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3" name="Shape 220"/>
          <p:cNvSpPr/>
          <p:nvPr>
            <p:custDataLst>
              <p:tags r:id="rId26"/>
            </p:custDataLst>
          </p:nvPr>
        </p:nvSpPr>
        <p:spPr>
          <a:xfrm>
            <a:off x="2965951" y="4136488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4" name="Shape 221"/>
          <p:cNvSpPr/>
          <p:nvPr>
            <p:custDataLst>
              <p:tags r:id="rId27"/>
            </p:custDataLst>
          </p:nvPr>
        </p:nvSpPr>
        <p:spPr>
          <a:xfrm>
            <a:off x="4237379" y="2438899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5" name="Shape 222"/>
          <p:cNvSpPr/>
          <p:nvPr>
            <p:custDataLst>
              <p:tags r:id="rId28"/>
            </p:custDataLst>
          </p:nvPr>
        </p:nvSpPr>
        <p:spPr>
          <a:xfrm>
            <a:off x="4056554" y="3274001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6" name="Shape 223"/>
          <p:cNvSpPr/>
          <p:nvPr>
            <p:custDataLst>
              <p:tags r:id="rId29"/>
            </p:custDataLst>
          </p:nvPr>
        </p:nvSpPr>
        <p:spPr>
          <a:xfrm>
            <a:off x="3433233" y="4139424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7" name="Shape 224"/>
          <p:cNvSpPr/>
          <p:nvPr>
            <p:custDataLst>
              <p:tags r:id="rId30"/>
            </p:custDataLst>
          </p:nvPr>
        </p:nvSpPr>
        <p:spPr>
          <a:xfrm>
            <a:off x="5263843" y="2450014"/>
            <a:ext cx="273804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8" name="Shape 225"/>
          <p:cNvSpPr/>
          <p:nvPr>
            <p:custDataLst>
              <p:tags r:id="rId31"/>
            </p:custDataLst>
          </p:nvPr>
        </p:nvSpPr>
        <p:spPr>
          <a:xfrm>
            <a:off x="5029496" y="3285188"/>
            <a:ext cx="273804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0" name="Shape 226"/>
          <p:cNvSpPr/>
          <p:nvPr>
            <p:custDataLst>
              <p:tags r:id="rId32"/>
            </p:custDataLst>
          </p:nvPr>
        </p:nvSpPr>
        <p:spPr>
          <a:xfrm>
            <a:off x="3894968" y="423602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31" name="Shape 227"/>
          <p:cNvSpPr/>
          <p:nvPr>
            <p:custDataLst>
              <p:tags r:id="rId33"/>
            </p:custDataLst>
          </p:nvPr>
        </p:nvSpPr>
        <p:spPr>
          <a:xfrm>
            <a:off x="3896799" y="4158123"/>
            <a:ext cx="282169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40" name="Shape 230"/>
          <p:cNvSpPr/>
          <p:nvPr>
            <p:custDataLst>
              <p:tags r:id="rId34"/>
            </p:custDataLst>
          </p:nvPr>
        </p:nvSpPr>
        <p:spPr>
          <a:xfrm>
            <a:off x="3481295" y="3374253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AFDD5F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41" name="Shape 231"/>
          <p:cNvSpPr/>
          <p:nvPr>
            <p:custDataLst>
              <p:tags r:id="rId35"/>
            </p:custDataLst>
          </p:nvPr>
        </p:nvSpPr>
        <p:spPr>
          <a:xfrm>
            <a:off x="3482217" y="3299741"/>
            <a:ext cx="270948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8" name="Shape 233"/>
          <p:cNvSpPr/>
          <p:nvPr>
            <p:custDataLst>
              <p:tags r:id="rId36"/>
            </p:custDataLst>
          </p:nvPr>
        </p:nvSpPr>
        <p:spPr>
          <a:xfrm>
            <a:off x="5428237" y="3374254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AFDD5F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39" name="Shape 234"/>
          <p:cNvSpPr/>
          <p:nvPr>
            <p:custDataLst>
              <p:tags r:id="rId37"/>
            </p:custDataLst>
          </p:nvPr>
        </p:nvSpPr>
        <p:spPr>
          <a:xfrm>
            <a:off x="5436860" y="3299786"/>
            <a:ext cx="270948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6" name="Shape 236"/>
          <p:cNvSpPr/>
          <p:nvPr>
            <p:custDataLst>
              <p:tags r:id="rId38"/>
            </p:custDataLst>
          </p:nvPr>
        </p:nvSpPr>
        <p:spPr>
          <a:xfrm>
            <a:off x="2622351" y="2543940"/>
            <a:ext cx="286315" cy="286316"/>
          </a:xfrm>
          <a:prstGeom prst="roundRect">
            <a:avLst>
              <a:gd name="adj" fmla="val 30000"/>
            </a:avLst>
          </a:prstGeom>
          <a:solidFill>
            <a:srgbClr val="7EAFD5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37" name="Shape 237"/>
          <p:cNvSpPr/>
          <p:nvPr>
            <p:custDataLst>
              <p:tags r:id="rId39"/>
            </p:custDataLst>
          </p:nvPr>
        </p:nvSpPr>
        <p:spPr>
          <a:xfrm>
            <a:off x="2618866" y="2466809"/>
            <a:ext cx="301405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  <p:custDataLst>
              <p:tags r:id="rId40"/>
            </p:custDataLst>
          </p:nvPr>
        </p:nvSpPr>
        <p:spPr>
          <a:xfrm>
            <a:off x="6614701" y="1550837"/>
            <a:ext cx="5127797" cy="2485330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2001"/>
              </a:spcBef>
            </a:pPr>
            <a:r>
              <a:rPr lang="en-US" altLang="zh-CN" sz="2200" dirty="0">
                <a:solidFill>
                  <a:srgbClr val="000000"/>
                </a:solidFill>
              </a:rPr>
              <a:t>What are the </a:t>
            </a:r>
            <a:r>
              <a:rPr lang="en-US" altLang="zh-CN" sz="2200" b="1" dirty="0">
                <a:solidFill>
                  <a:srgbClr val="000000"/>
                </a:solidFill>
              </a:rPr>
              <a:t>typical development paths of faults</a:t>
            </a:r>
            <a:r>
              <a:rPr lang="en-US" altLang="zh-CN" sz="2200" dirty="0">
                <a:solidFill>
                  <a:srgbClr val="000000"/>
                </a:solidFill>
              </a:rPr>
              <a:t>? (Identify sequential patterns )</a:t>
            </a:r>
          </a:p>
          <a:p>
            <a:pPr>
              <a:spcBef>
                <a:spcPts val="2001"/>
              </a:spcBef>
            </a:pPr>
            <a:r>
              <a:rPr lang="en-US" altLang="zh-CN" sz="2200" dirty="0">
                <a:solidFill>
                  <a:srgbClr val="000000"/>
                </a:solidFill>
              </a:rPr>
              <a:t>Do cars matched to the same pattern come from the same country? (correlation analysis)</a:t>
            </a:r>
          </a:p>
        </p:txBody>
      </p:sp>
      <p:sp>
        <p:nvSpPr>
          <p:cNvPr id="50" name="Rounded Rectangle 49"/>
          <p:cNvSpPr/>
          <p:nvPr>
            <p:custDataLst>
              <p:tags r:id="rId41"/>
            </p:custDataLst>
          </p:nvPr>
        </p:nvSpPr>
        <p:spPr>
          <a:xfrm>
            <a:off x="3126315" y="2427564"/>
            <a:ext cx="2531121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51" name="Rounded Rectangle 50"/>
          <p:cNvSpPr/>
          <p:nvPr>
            <p:custDataLst>
              <p:tags r:id="rId42"/>
            </p:custDataLst>
          </p:nvPr>
        </p:nvSpPr>
        <p:spPr>
          <a:xfrm>
            <a:off x="3935645" y="3274624"/>
            <a:ext cx="1477648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52" name="Rounded Rectangle 51"/>
          <p:cNvSpPr/>
          <p:nvPr>
            <p:custDataLst>
              <p:tags r:id="rId43"/>
            </p:custDataLst>
          </p:nvPr>
        </p:nvSpPr>
        <p:spPr>
          <a:xfrm>
            <a:off x="2839557" y="3271170"/>
            <a:ext cx="521004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53" name="Rounded Rectangle 52"/>
          <p:cNvSpPr/>
          <p:nvPr>
            <p:custDataLst>
              <p:tags r:id="rId44"/>
            </p:custDataLst>
          </p:nvPr>
        </p:nvSpPr>
        <p:spPr>
          <a:xfrm>
            <a:off x="2907904" y="4127541"/>
            <a:ext cx="1473014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729028" y="3885935"/>
            <a:ext cx="5093116" cy="1714811"/>
            <a:chOff x="7066927" y="3342466"/>
            <a:chExt cx="4582625" cy="2109556"/>
          </a:xfrm>
        </p:grpSpPr>
        <p:sp>
          <p:nvSpPr>
            <p:cNvPr id="55" name="Rounded Rectangle 54"/>
            <p:cNvSpPr/>
            <p:nvPr>
              <p:custDataLst>
                <p:tags r:id="rId45"/>
              </p:custDataLst>
            </p:nvPr>
          </p:nvSpPr>
          <p:spPr>
            <a:xfrm>
              <a:off x="7066927" y="3342466"/>
              <a:ext cx="4529052" cy="2054098"/>
            </a:xfrm>
            <a:prstGeom prst="roundRect">
              <a:avLst>
                <a:gd name="adj" fmla="val 907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6264"/>
              <a:endParaRPr lang="en-US" sz="2001" kern="0" dirty="0">
                <a:solidFill>
                  <a:srgbClr val="000000"/>
                </a:solidFill>
                <a:latin typeface="Bosch Office Sans"/>
              </a:endParaRPr>
            </a:p>
          </p:txBody>
        </p:sp>
        <p:sp>
          <p:nvSpPr>
            <p:cNvPr id="56" name="Text Placeholder 1_"/>
            <p:cNvSpPr txBox="1">
              <a:spLocks/>
            </p:cNvSpPr>
            <p:nvPr>
              <p:custDataLst>
                <p:tags r:id="rId46"/>
              </p:custDataLst>
            </p:nvPr>
          </p:nvSpPr>
          <p:spPr>
            <a:xfrm>
              <a:off x="7082245" y="3682002"/>
              <a:ext cx="4567307" cy="1770020"/>
            </a:xfrm>
            <a:prstGeom prst="rect">
              <a:avLst/>
            </a:prstGeom>
            <a:solidFill>
              <a:scrgbClr r="0" g="0" b="0">
                <a:alpha val="0"/>
              </a:scrgbClr>
            </a:solidFill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rotWithShape="0">
                      <a:scrgbClr r="0" g="0" b="0"/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0" tIns="0" rIns="0" bIns="0" rtlCol="0" anchor="t">
              <a:noAutofit/>
            </a:bodyPr>
            <a:lstStyle>
              <a:lvl1pPr marL="251460" indent="-251460" algn="l" defTabSz="914400" rtl="0" eaLnBrk="1" latinLnBrk="0" hangingPunct="1">
                <a:lnSpc>
                  <a:spcPct val="107000"/>
                </a:lnSpc>
                <a:spcBef>
                  <a:spcPts val="500"/>
                </a:spcBef>
                <a:buClrTx/>
                <a:buSzPct val="100000"/>
                <a:buFont typeface="Wingdings 3" panose="05040102010807070707" pitchFamily="18" charset="2"/>
                <a:buChar char=""/>
                <a:defRPr sz="18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1pPr>
              <a:lvl2pPr marL="508000" indent="-27432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 typeface="Wingdings 3" panose="05040102010807070707" pitchFamily="18" charset="2"/>
                <a:buChar char=""/>
                <a:defRPr sz="16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2pPr>
              <a:lvl3pPr marL="730250" indent="-204470" algn="l" defTabSz="914400" rtl="0" eaLnBrk="1" latinLnBrk="0" hangingPunct="1">
                <a:lnSpc>
                  <a:spcPct val="102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4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3pPr>
              <a:lvl4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4pPr>
              <a:lvl5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5pPr>
              <a:lvl6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6pPr>
              <a:lvl7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7pPr>
              <a:lvl8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8pPr>
              <a:lvl9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 baseline="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9pPr>
            </a:lstStyle>
            <a:p>
              <a:pPr lvl="1"/>
              <a:r>
                <a:rPr lang="en-US" altLang="zh-CN" sz="2001" dirty="0">
                  <a:latin typeface="Bosch Office Sans" panose="020B0604020202020204"/>
                </a:rPr>
                <a:t>Robust to noisy data</a:t>
              </a:r>
            </a:p>
            <a:p>
              <a:pPr lvl="1"/>
              <a:r>
                <a:rPr lang="en-US" sz="2001" dirty="0">
                  <a:latin typeface="Bosch Office Sans" panose="020B0604020202020204"/>
                </a:rPr>
                <a:t>Interpretable results</a:t>
              </a:r>
            </a:p>
            <a:p>
              <a:pPr lvl="1"/>
              <a:r>
                <a:rPr lang="en-US" sz="2001" dirty="0">
                  <a:latin typeface="Bosch Office Sans" panose="020B0604020202020204"/>
                </a:rPr>
                <a:t>Succinct visual overview</a:t>
              </a:r>
            </a:p>
            <a:p>
              <a:pPr lvl="1"/>
              <a:endParaRPr lang="en-US" sz="2001" dirty="0"/>
            </a:p>
          </p:txBody>
        </p:sp>
      </p:grpSp>
      <p:sp>
        <p:nvSpPr>
          <p:cNvPr id="5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35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60" name="TextBox 5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62" name="Content Placeholder 3"/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4743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9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8540" y="0"/>
            <a:ext cx="143970" cy="6858353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88137" y="287941"/>
            <a:ext cx="10972800" cy="5784221"/>
          </a:xfr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algn="l"/>
            <a:r>
              <a:rPr lang="en-US" sz="7224" dirty="0">
                <a:solidFill>
                  <a:schemeClr val="bg1"/>
                </a:solidFill>
              </a:rPr>
              <a:t>Our approach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49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/>
              <a:t>Our Approach – Sequence Synopsis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288137" y="1439704"/>
            <a:ext cx="11616432" cy="4632458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2001"/>
              </a:spcBef>
            </a:pPr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  <a:ea typeface="冬青黑体简体中文 W6"/>
                <a:cs typeface="冬青黑体简体中文 W6"/>
                <a:sym typeface="冬青黑体简体中文 W6"/>
              </a:rPr>
              <a:t>Two-part representation</a:t>
            </a:r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</a:rPr>
              <a:t> of event sequences as lossless compression of the data</a:t>
            </a:r>
            <a:endParaRPr lang="en-US" altLang="zh-CN" sz="2223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2001"/>
              </a:spcBef>
            </a:pPr>
            <a:r>
              <a:rPr lang="en-US" sz="2223" dirty="0">
                <a:solidFill>
                  <a:srgbClr val="000000"/>
                </a:solidFill>
              </a:rPr>
              <a:t>Optimal pattern set selection for visual summary based on the Minimum Description Length (MDL) principle</a:t>
            </a:r>
          </a:p>
          <a:p>
            <a:pPr lvl="1">
              <a:lnSpc>
                <a:spcPct val="100000"/>
              </a:lnSpc>
              <a:spcBef>
                <a:spcPts val="2001"/>
              </a:spcBef>
            </a:pPr>
            <a:r>
              <a:rPr lang="en-US" sz="2001" dirty="0">
                <a:solidFill>
                  <a:srgbClr val="000000"/>
                </a:solidFill>
              </a:rPr>
              <a:t>Optimization algorithm</a:t>
            </a:r>
          </a:p>
          <a:p>
            <a:pPr lvl="1">
              <a:lnSpc>
                <a:spcPct val="100000"/>
              </a:lnSpc>
              <a:spcBef>
                <a:spcPts val="2001"/>
              </a:spcBef>
            </a:pPr>
            <a:r>
              <a:rPr lang="en-US" altLang="zh-CN" sz="2001" dirty="0">
                <a:solidFill>
                  <a:srgbClr val="000000"/>
                </a:solidFill>
                <a:latin typeface="Bosch Office Sans" panose="020B0604020202020204"/>
              </a:rPr>
              <a:t>Speedup with </a:t>
            </a:r>
            <a:r>
              <a:rPr lang="en-US" altLang="zh-CN" sz="2001" dirty="0">
                <a:solidFill>
                  <a:srgbClr val="000000"/>
                </a:solidFill>
                <a:latin typeface="Bosch Office Sans" panose="020B0604020202020204"/>
                <a:sym typeface="冬青黑体简体中文 W6"/>
              </a:rPr>
              <a:t>l</a:t>
            </a:r>
            <a:r>
              <a:rPr lang="en-US" altLang="zh-CN" sz="2001" dirty="0">
                <a:solidFill>
                  <a:srgbClr val="000000"/>
                </a:solidFill>
                <a:latin typeface="Bosch Office Sans" panose="020B0604020202020204"/>
                <a:ea typeface="冬青黑体简体中文 W6"/>
                <a:cs typeface="冬青黑体简体中文 W6"/>
                <a:sym typeface="冬青黑体简体中文 W6"/>
              </a:rPr>
              <a:t>ocality sensitive hashing</a:t>
            </a:r>
            <a:endParaRPr lang="en-US" sz="200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2001"/>
              </a:spcBef>
            </a:pPr>
            <a:endParaRPr lang="en-US" sz="2223" dirty="0">
              <a:solidFill>
                <a:srgbClr val="000000"/>
              </a:solidFill>
            </a:endParaRPr>
          </a:p>
        </p:txBody>
      </p:sp>
      <p:pic>
        <p:nvPicPr>
          <p:cNvPr id="11" name="pasted-image.png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7965" y="3952378"/>
            <a:ext cx="8656071" cy="20005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37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4" name="TextBox 13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7451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>
            <p:custDataLst>
              <p:tags r:id="rId2"/>
            </p:custDataLst>
          </p:nvPr>
        </p:nvSpPr>
        <p:spPr>
          <a:xfrm>
            <a:off x="288136" y="1524392"/>
            <a:ext cx="6866951" cy="27710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0" name="Rectangle 59"/>
          <p:cNvSpPr/>
          <p:nvPr>
            <p:custDataLst>
              <p:tags r:id="rId3"/>
            </p:custDataLst>
          </p:nvPr>
        </p:nvSpPr>
        <p:spPr>
          <a:xfrm>
            <a:off x="288136" y="4408517"/>
            <a:ext cx="6866951" cy="14288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TextBox 8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/>
              <a:t>Our Approach – Sequence Synopsis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>
                <a:solidFill>
                  <a:srgbClr val="1399A0"/>
                </a:solidFill>
              </a:rPr>
              <a:t>Two-Part Representation of Event Sequences</a:t>
            </a:r>
            <a:endParaRPr lang="zh-CN" altLang="en-US" sz="3112" dirty="0">
              <a:solidFill>
                <a:srgbClr val="1399A0"/>
              </a:solidFill>
            </a:endParaRPr>
          </a:p>
        </p:txBody>
      </p:sp>
      <p:pic>
        <p:nvPicPr>
          <p:cNvPr id="190" name="pasted-image.tiff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069" y="5031633"/>
            <a:ext cx="1030564" cy="77292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1" name="pasted-image.tiff0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3821" y="4602797"/>
            <a:ext cx="1030627" cy="54966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2" name="pasted-image.tiff00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172" y="4513582"/>
            <a:ext cx="1155127" cy="67298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89" name="Shape 320"/>
          <p:cNvSpPr/>
          <p:nvPr>
            <p:custDataLst>
              <p:tags r:id="rId11"/>
            </p:custDataLst>
          </p:nvPr>
        </p:nvSpPr>
        <p:spPr>
          <a:xfrm>
            <a:off x="7702372" y="4367609"/>
            <a:ext cx="4273746" cy="707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spAutoFit/>
          </a:bodyPr>
          <a:lstStyle/>
          <a:p>
            <a:pPr>
              <a:defRPr sz="36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1778" i="1" dirty="0">
                <a:latin typeface="Bosch Office Sans" panose="020B0604020202020204"/>
              </a:rPr>
              <a:t>Representative </a:t>
            </a:r>
            <a:r>
              <a:rPr sz="1778" b="1" i="1" dirty="0">
                <a:latin typeface="Bosch Office Sans" panose="020B0604020202020204"/>
              </a:rPr>
              <a:t>pattern </a:t>
            </a:r>
          </a:p>
          <a:p>
            <a:pPr>
              <a:defRPr sz="36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1778" i="1" dirty="0">
                <a:latin typeface="Bosch Office Sans" panose="020B0604020202020204"/>
              </a:rPr>
              <a:t>summarizes multiple sequences.</a:t>
            </a:r>
          </a:p>
        </p:txBody>
      </p:sp>
      <p:pic>
        <p:nvPicPr>
          <p:cNvPr id="73" name="pasted-image.tif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735" y="1702171"/>
            <a:ext cx="1322756" cy="992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tiff_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078" y="2589046"/>
            <a:ext cx="1340689" cy="715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tiff__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078" y="3244030"/>
            <a:ext cx="1381664" cy="804969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205"/>
          <p:cNvSpPr/>
          <p:nvPr>
            <p:custDataLst>
              <p:tags r:id="rId15"/>
            </p:custDataLst>
          </p:nvPr>
        </p:nvSpPr>
        <p:spPr>
          <a:xfrm>
            <a:off x="2926114" y="2116697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78" name="Shape 206"/>
          <p:cNvSpPr/>
          <p:nvPr>
            <p:custDataLst>
              <p:tags r:id="rId16"/>
            </p:custDataLst>
          </p:nvPr>
        </p:nvSpPr>
        <p:spPr>
          <a:xfrm>
            <a:off x="2926113" y="2971137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79" name="Shape 207"/>
          <p:cNvSpPr/>
          <p:nvPr>
            <p:custDataLst>
              <p:tags r:id="rId17"/>
            </p:custDataLst>
          </p:nvPr>
        </p:nvSpPr>
        <p:spPr>
          <a:xfrm>
            <a:off x="2894426" y="3808395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0" name="Shape 210"/>
          <p:cNvSpPr/>
          <p:nvPr>
            <p:custDataLst>
              <p:tags r:id="rId18"/>
            </p:custDataLst>
          </p:nvPr>
        </p:nvSpPr>
        <p:spPr>
          <a:xfrm>
            <a:off x="3728048" y="196208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1" name="Shape 211"/>
          <p:cNvSpPr/>
          <p:nvPr>
            <p:custDataLst>
              <p:tags r:id="rId19"/>
            </p:custDataLst>
          </p:nvPr>
        </p:nvSpPr>
        <p:spPr>
          <a:xfrm>
            <a:off x="4758782" y="196208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2" name="Shape 212"/>
          <p:cNvSpPr/>
          <p:nvPr>
            <p:custDataLst>
              <p:tags r:id="rId20"/>
            </p:custDataLst>
          </p:nvPr>
        </p:nvSpPr>
        <p:spPr>
          <a:xfrm>
            <a:off x="5789516" y="196208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3" name="Shape 213"/>
          <p:cNvSpPr/>
          <p:nvPr>
            <p:custDataLst>
              <p:tags r:id="rId21"/>
            </p:custDataLst>
          </p:nvPr>
        </p:nvSpPr>
        <p:spPr>
          <a:xfrm>
            <a:off x="3441733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4" name="Shape 214"/>
          <p:cNvSpPr/>
          <p:nvPr>
            <p:custDataLst>
              <p:tags r:id="rId22"/>
            </p:custDataLst>
          </p:nvPr>
        </p:nvSpPr>
        <p:spPr>
          <a:xfrm>
            <a:off x="4586993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5" name="Shape 215"/>
          <p:cNvSpPr/>
          <p:nvPr>
            <p:custDataLst>
              <p:tags r:id="rId23"/>
            </p:custDataLst>
          </p:nvPr>
        </p:nvSpPr>
        <p:spPr>
          <a:xfrm>
            <a:off x="5560463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6" name="Shape 216"/>
          <p:cNvSpPr/>
          <p:nvPr>
            <p:custDataLst>
              <p:tags r:id="rId24"/>
            </p:custDataLst>
          </p:nvPr>
        </p:nvSpPr>
        <p:spPr>
          <a:xfrm>
            <a:off x="3498995" y="3651345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7" name="Shape 217"/>
          <p:cNvSpPr/>
          <p:nvPr>
            <p:custDataLst>
              <p:tags r:id="rId25"/>
            </p:custDataLst>
          </p:nvPr>
        </p:nvSpPr>
        <p:spPr>
          <a:xfrm>
            <a:off x="3957100" y="3651345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8" name="Shape 218"/>
          <p:cNvSpPr/>
          <p:nvPr>
            <p:custDataLst>
              <p:tags r:id="rId26"/>
            </p:custDataLst>
          </p:nvPr>
        </p:nvSpPr>
        <p:spPr>
          <a:xfrm>
            <a:off x="3739712" y="1857046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9" name="Shape 219"/>
          <p:cNvSpPr/>
          <p:nvPr>
            <p:custDataLst>
              <p:tags r:id="rId27"/>
            </p:custDataLst>
          </p:nvPr>
        </p:nvSpPr>
        <p:spPr>
          <a:xfrm>
            <a:off x="3442697" y="2689609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0" name="Shape 220"/>
          <p:cNvSpPr/>
          <p:nvPr>
            <p:custDataLst>
              <p:tags r:id="rId28"/>
            </p:custDataLst>
          </p:nvPr>
        </p:nvSpPr>
        <p:spPr>
          <a:xfrm>
            <a:off x="3499018" y="3554635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1" name="Shape 221"/>
          <p:cNvSpPr/>
          <p:nvPr>
            <p:custDataLst>
              <p:tags r:id="rId29"/>
            </p:custDataLst>
          </p:nvPr>
        </p:nvSpPr>
        <p:spPr>
          <a:xfrm>
            <a:off x="4770446" y="1857046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2" name="Shape 222"/>
          <p:cNvSpPr/>
          <p:nvPr>
            <p:custDataLst>
              <p:tags r:id="rId30"/>
            </p:custDataLst>
          </p:nvPr>
        </p:nvSpPr>
        <p:spPr>
          <a:xfrm>
            <a:off x="4589621" y="2692148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3" name="Shape 223"/>
          <p:cNvSpPr/>
          <p:nvPr>
            <p:custDataLst>
              <p:tags r:id="rId31"/>
            </p:custDataLst>
          </p:nvPr>
        </p:nvSpPr>
        <p:spPr>
          <a:xfrm>
            <a:off x="3966300" y="3557571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4" name="Shape 224"/>
          <p:cNvSpPr/>
          <p:nvPr>
            <p:custDataLst>
              <p:tags r:id="rId32"/>
            </p:custDataLst>
          </p:nvPr>
        </p:nvSpPr>
        <p:spPr>
          <a:xfrm>
            <a:off x="5796910" y="1868161"/>
            <a:ext cx="273804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5" name="Shape 225"/>
          <p:cNvSpPr/>
          <p:nvPr>
            <p:custDataLst>
              <p:tags r:id="rId33"/>
            </p:custDataLst>
          </p:nvPr>
        </p:nvSpPr>
        <p:spPr>
          <a:xfrm>
            <a:off x="5562563" y="2703335"/>
            <a:ext cx="273804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6" name="Shape 226"/>
          <p:cNvSpPr/>
          <p:nvPr>
            <p:custDataLst>
              <p:tags r:id="rId34"/>
            </p:custDataLst>
          </p:nvPr>
        </p:nvSpPr>
        <p:spPr>
          <a:xfrm>
            <a:off x="4428035" y="365416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97" name="Shape 227"/>
          <p:cNvSpPr/>
          <p:nvPr>
            <p:custDataLst>
              <p:tags r:id="rId35"/>
            </p:custDataLst>
          </p:nvPr>
        </p:nvSpPr>
        <p:spPr>
          <a:xfrm>
            <a:off x="4429867" y="3576270"/>
            <a:ext cx="282169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8" name="Shape 230"/>
          <p:cNvSpPr/>
          <p:nvPr>
            <p:custDataLst>
              <p:tags r:id="rId36"/>
            </p:custDataLst>
          </p:nvPr>
        </p:nvSpPr>
        <p:spPr>
          <a:xfrm>
            <a:off x="4014362" y="279240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AFDD5F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99" name="Shape 231"/>
          <p:cNvSpPr/>
          <p:nvPr>
            <p:custDataLst>
              <p:tags r:id="rId37"/>
            </p:custDataLst>
          </p:nvPr>
        </p:nvSpPr>
        <p:spPr>
          <a:xfrm>
            <a:off x="4015285" y="2717888"/>
            <a:ext cx="270948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00" name="Shape 233"/>
          <p:cNvSpPr/>
          <p:nvPr>
            <p:custDataLst>
              <p:tags r:id="rId38"/>
            </p:custDataLst>
          </p:nvPr>
        </p:nvSpPr>
        <p:spPr>
          <a:xfrm>
            <a:off x="5961304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AFDD5F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1" name="Shape 234"/>
          <p:cNvSpPr/>
          <p:nvPr>
            <p:custDataLst>
              <p:tags r:id="rId39"/>
            </p:custDataLst>
          </p:nvPr>
        </p:nvSpPr>
        <p:spPr>
          <a:xfrm>
            <a:off x="5969927" y="2717933"/>
            <a:ext cx="270948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02" name="Shape 236"/>
          <p:cNvSpPr/>
          <p:nvPr>
            <p:custDataLst>
              <p:tags r:id="rId40"/>
            </p:custDataLst>
          </p:nvPr>
        </p:nvSpPr>
        <p:spPr>
          <a:xfrm>
            <a:off x="3155419" y="1962087"/>
            <a:ext cx="286315" cy="286316"/>
          </a:xfrm>
          <a:prstGeom prst="roundRect">
            <a:avLst>
              <a:gd name="adj" fmla="val 30000"/>
            </a:avLst>
          </a:prstGeom>
          <a:solidFill>
            <a:srgbClr val="7EAFD5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3" name="Shape 237"/>
          <p:cNvSpPr/>
          <p:nvPr>
            <p:custDataLst>
              <p:tags r:id="rId41"/>
            </p:custDataLst>
          </p:nvPr>
        </p:nvSpPr>
        <p:spPr>
          <a:xfrm>
            <a:off x="3151933" y="1884956"/>
            <a:ext cx="301405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08" name="Shape 207_"/>
          <p:cNvSpPr/>
          <p:nvPr>
            <p:custDataLst>
              <p:tags r:id="rId42"/>
            </p:custDataLst>
          </p:nvPr>
        </p:nvSpPr>
        <p:spPr>
          <a:xfrm>
            <a:off x="2913069" y="5023200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9" name="Shape 216_"/>
          <p:cNvSpPr/>
          <p:nvPr>
            <p:custDataLst>
              <p:tags r:id="rId43"/>
            </p:custDataLst>
          </p:nvPr>
        </p:nvSpPr>
        <p:spPr>
          <a:xfrm>
            <a:off x="3517639" y="486615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0" name="Shape 217_"/>
          <p:cNvSpPr/>
          <p:nvPr>
            <p:custDataLst>
              <p:tags r:id="rId44"/>
            </p:custDataLst>
          </p:nvPr>
        </p:nvSpPr>
        <p:spPr>
          <a:xfrm>
            <a:off x="4534362" y="4857296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1" name="Shape 220_"/>
          <p:cNvSpPr/>
          <p:nvPr>
            <p:custDataLst>
              <p:tags r:id="rId45"/>
            </p:custDataLst>
          </p:nvPr>
        </p:nvSpPr>
        <p:spPr>
          <a:xfrm>
            <a:off x="3517662" y="4769440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" name="Shape 223_"/>
          <p:cNvSpPr/>
          <p:nvPr>
            <p:custDataLst>
              <p:tags r:id="rId46"/>
            </p:custDataLst>
          </p:nvPr>
        </p:nvSpPr>
        <p:spPr>
          <a:xfrm>
            <a:off x="4543562" y="4763523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3" name="Shape 226_"/>
          <p:cNvSpPr/>
          <p:nvPr>
            <p:custDataLst>
              <p:tags r:id="rId47"/>
            </p:custDataLst>
          </p:nvPr>
        </p:nvSpPr>
        <p:spPr>
          <a:xfrm>
            <a:off x="5554681" y="4867114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4" name="Shape 227_"/>
          <p:cNvSpPr/>
          <p:nvPr>
            <p:custDataLst>
              <p:tags r:id="rId48"/>
            </p:custDataLst>
          </p:nvPr>
        </p:nvSpPr>
        <p:spPr>
          <a:xfrm>
            <a:off x="5556512" y="4789217"/>
            <a:ext cx="282169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" name="Arc 10"/>
          <p:cNvSpPr/>
          <p:nvPr>
            <p:custDataLst>
              <p:tags r:id="rId49"/>
            </p:custDataLst>
          </p:nvPr>
        </p:nvSpPr>
        <p:spPr>
          <a:xfrm>
            <a:off x="6441839" y="2101927"/>
            <a:ext cx="1215419" cy="2929706"/>
          </a:xfrm>
          <a:prstGeom prst="arc">
            <a:avLst>
              <a:gd name="adj1" fmla="val 16127729"/>
              <a:gd name="adj2" fmla="val 5400000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1"/>
          </a:p>
        </p:txBody>
      </p:sp>
      <p:sp>
        <p:nvSpPr>
          <p:cNvPr id="120" name="Arc 119"/>
          <p:cNvSpPr/>
          <p:nvPr>
            <p:custDataLst>
              <p:tags r:id="rId50"/>
            </p:custDataLst>
          </p:nvPr>
        </p:nvSpPr>
        <p:spPr>
          <a:xfrm>
            <a:off x="6446266" y="2922419"/>
            <a:ext cx="1109406" cy="2116271"/>
          </a:xfrm>
          <a:prstGeom prst="arc">
            <a:avLst>
              <a:gd name="adj1" fmla="val 16200000"/>
              <a:gd name="adj2" fmla="val 5265360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1"/>
          </a:p>
        </p:txBody>
      </p:sp>
      <p:sp>
        <p:nvSpPr>
          <p:cNvPr id="121" name="Arc 120"/>
          <p:cNvSpPr/>
          <p:nvPr>
            <p:custDataLst>
              <p:tags r:id="rId51"/>
            </p:custDataLst>
          </p:nvPr>
        </p:nvSpPr>
        <p:spPr>
          <a:xfrm>
            <a:off x="6440670" y="3776858"/>
            <a:ext cx="1005594" cy="1265360"/>
          </a:xfrm>
          <a:prstGeom prst="arc">
            <a:avLst>
              <a:gd name="adj1" fmla="val 16430252"/>
              <a:gd name="adj2" fmla="val 4798513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1"/>
          </a:p>
        </p:txBody>
      </p:sp>
      <p:sp>
        <p:nvSpPr>
          <p:cNvPr id="10" name="Rounded Rectangle 9"/>
          <p:cNvSpPr/>
          <p:nvPr>
            <p:custDataLst>
              <p:tags r:id="rId52"/>
            </p:custDataLst>
          </p:nvPr>
        </p:nvSpPr>
        <p:spPr>
          <a:xfrm>
            <a:off x="3670030" y="1843519"/>
            <a:ext cx="2531121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1" name="Rounded Rectangle 60"/>
          <p:cNvSpPr/>
          <p:nvPr>
            <p:custDataLst>
              <p:tags r:id="rId53"/>
            </p:custDataLst>
          </p:nvPr>
        </p:nvSpPr>
        <p:spPr>
          <a:xfrm>
            <a:off x="4428036" y="2690579"/>
            <a:ext cx="1477648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2" name="Rounded Rectangle 61"/>
          <p:cNvSpPr/>
          <p:nvPr>
            <p:custDataLst>
              <p:tags r:id="rId54"/>
            </p:custDataLst>
          </p:nvPr>
        </p:nvSpPr>
        <p:spPr>
          <a:xfrm>
            <a:off x="3331949" y="2687125"/>
            <a:ext cx="521004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3" name="Rounded Rectangle 62"/>
          <p:cNvSpPr/>
          <p:nvPr>
            <p:custDataLst>
              <p:tags r:id="rId55"/>
            </p:custDataLst>
          </p:nvPr>
        </p:nvSpPr>
        <p:spPr>
          <a:xfrm>
            <a:off x="3400295" y="3543496"/>
            <a:ext cx="1473014" cy="5274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5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38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64" name="TextBox 63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65" name="Content Placeholder 3"/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703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>
            <p:custDataLst>
              <p:tags r:id="rId2"/>
            </p:custDataLst>
          </p:nvPr>
        </p:nvSpPr>
        <p:spPr>
          <a:xfrm>
            <a:off x="288136" y="1524392"/>
            <a:ext cx="6866951" cy="2771095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04" name="Rectangle 103"/>
          <p:cNvSpPr/>
          <p:nvPr>
            <p:custDataLst>
              <p:tags r:id="rId3"/>
            </p:custDataLst>
          </p:nvPr>
        </p:nvSpPr>
        <p:spPr>
          <a:xfrm>
            <a:off x="288136" y="4408517"/>
            <a:ext cx="6866951" cy="14288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TextBox 8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/>
              <a:t>Our Approach – Sequence Synopsis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>
                <a:solidFill>
                  <a:srgbClr val="1399A0"/>
                </a:solidFill>
              </a:rPr>
              <a:t>Two-Part Representation of Event Sequences</a:t>
            </a:r>
            <a:endParaRPr lang="zh-CN" altLang="en-US" sz="3112" dirty="0">
              <a:solidFill>
                <a:srgbClr val="1399A0"/>
              </a:solidFill>
            </a:endParaRPr>
          </a:p>
        </p:txBody>
      </p:sp>
      <p:pic>
        <p:nvPicPr>
          <p:cNvPr id="190" name="pasted-image.tiff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069" y="5031633"/>
            <a:ext cx="1030564" cy="77292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1" name="pasted-image.tiff0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3821" y="4602797"/>
            <a:ext cx="1030627" cy="54966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2" name="pasted-image.tiff00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172" y="4513582"/>
            <a:ext cx="1155127" cy="67298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3" name="pasted-image.tiff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735" y="1702171"/>
            <a:ext cx="1322756" cy="992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tiff_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078" y="2589046"/>
            <a:ext cx="1340689" cy="715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tiff__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078" y="3244030"/>
            <a:ext cx="1381664" cy="804969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205"/>
          <p:cNvSpPr/>
          <p:nvPr>
            <p:custDataLst>
              <p:tags r:id="rId14"/>
            </p:custDataLst>
          </p:nvPr>
        </p:nvSpPr>
        <p:spPr>
          <a:xfrm>
            <a:off x="2926114" y="2116697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78" name="Shape 206"/>
          <p:cNvSpPr/>
          <p:nvPr>
            <p:custDataLst>
              <p:tags r:id="rId15"/>
            </p:custDataLst>
          </p:nvPr>
        </p:nvSpPr>
        <p:spPr>
          <a:xfrm>
            <a:off x="2926113" y="2971137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79" name="Shape 207"/>
          <p:cNvSpPr/>
          <p:nvPr>
            <p:custDataLst>
              <p:tags r:id="rId16"/>
            </p:custDataLst>
          </p:nvPr>
        </p:nvSpPr>
        <p:spPr>
          <a:xfrm>
            <a:off x="2894426" y="3808395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0" name="Shape 210"/>
          <p:cNvSpPr/>
          <p:nvPr>
            <p:custDataLst>
              <p:tags r:id="rId17"/>
            </p:custDataLst>
          </p:nvPr>
        </p:nvSpPr>
        <p:spPr>
          <a:xfrm>
            <a:off x="3728048" y="196208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1" name="Shape 211"/>
          <p:cNvSpPr/>
          <p:nvPr>
            <p:custDataLst>
              <p:tags r:id="rId18"/>
            </p:custDataLst>
          </p:nvPr>
        </p:nvSpPr>
        <p:spPr>
          <a:xfrm>
            <a:off x="4758782" y="196208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2" name="Shape 212"/>
          <p:cNvSpPr/>
          <p:nvPr>
            <p:custDataLst>
              <p:tags r:id="rId19"/>
            </p:custDataLst>
          </p:nvPr>
        </p:nvSpPr>
        <p:spPr>
          <a:xfrm>
            <a:off x="5789516" y="196208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3" name="Shape 213"/>
          <p:cNvSpPr/>
          <p:nvPr>
            <p:custDataLst>
              <p:tags r:id="rId20"/>
            </p:custDataLst>
          </p:nvPr>
        </p:nvSpPr>
        <p:spPr>
          <a:xfrm>
            <a:off x="3441733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4" name="Shape 214"/>
          <p:cNvSpPr/>
          <p:nvPr>
            <p:custDataLst>
              <p:tags r:id="rId21"/>
            </p:custDataLst>
          </p:nvPr>
        </p:nvSpPr>
        <p:spPr>
          <a:xfrm>
            <a:off x="4586993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5" name="Shape 215"/>
          <p:cNvSpPr/>
          <p:nvPr>
            <p:custDataLst>
              <p:tags r:id="rId22"/>
            </p:custDataLst>
          </p:nvPr>
        </p:nvSpPr>
        <p:spPr>
          <a:xfrm>
            <a:off x="5560463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6" name="Shape 216"/>
          <p:cNvSpPr/>
          <p:nvPr>
            <p:custDataLst>
              <p:tags r:id="rId23"/>
            </p:custDataLst>
          </p:nvPr>
        </p:nvSpPr>
        <p:spPr>
          <a:xfrm>
            <a:off x="3498995" y="3651345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7" name="Shape 217"/>
          <p:cNvSpPr/>
          <p:nvPr>
            <p:custDataLst>
              <p:tags r:id="rId24"/>
            </p:custDataLst>
          </p:nvPr>
        </p:nvSpPr>
        <p:spPr>
          <a:xfrm>
            <a:off x="3957100" y="3651345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8" name="Shape 218"/>
          <p:cNvSpPr/>
          <p:nvPr>
            <p:custDataLst>
              <p:tags r:id="rId25"/>
            </p:custDataLst>
          </p:nvPr>
        </p:nvSpPr>
        <p:spPr>
          <a:xfrm>
            <a:off x="3739712" y="1857046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9" name="Shape 219"/>
          <p:cNvSpPr/>
          <p:nvPr>
            <p:custDataLst>
              <p:tags r:id="rId26"/>
            </p:custDataLst>
          </p:nvPr>
        </p:nvSpPr>
        <p:spPr>
          <a:xfrm>
            <a:off x="3442697" y="2689609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0" name="Shape 220"/>
          <p:cNvSpPr/>
          <p:nvPr>
            <p:custDataLst>
              <p:tags r:id="rId27"/>
            </p:custDataLst>
          </p:nvPr>
        </p:nvSpPr>
        <p:spPr>
          <a:xfrm>
            <a:off x="3499018" y="3554635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1" name="Shape 221"/>
          <p:cNvSpPr/>
          <p:nvPr>
            <p:custDataLst>
              <p:tags r:id="rId28"/>
            </p:custDataLst>
          </p:nvPr>
        </p:nvSpPr>
        <p:spPr>
          <a:xfrm>
            <a:off x="4770446" y="1857046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2" name="Shape 222"/>
          <p:cNvSpPr/>
          <p:nvPr>
            <p:custDataLst>
              <p:tags r:id="rId29"/>
            </p:custDataLst>
          </p:nvPr>
        </p:nvSpPr>
        <p:spPr>
          <a:xfrm>
            <a:off x="4589621" y="2692148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3" name="Shape 223"/>
          <p:cNvSpPr/>
          <p:nvPr>
            <p:custDataLst>
              <p:tags r:id="rId30"/>
            </p:custDataLst>
          </p:nvPr>
        </p:nvSpPr>
        <p:spPr>
          <a:xfrm>
            <a:off x="3966300" y="3557571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4" name="Shape 224"/>
          <p:cNvSpPr/>
          <p:nvPr>
            <p:custDataLst>
              <p:tags r:id="rId31"/>
            </p:custDataLst>
          </p:nvPr>
        </p:nvSpPr>
        <p:spPr>
          <a:xfrm>
            <a:off x="5796910" y="1868161"/>
            <a:ext cx="273804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5" name="Shape 225"/>
          <p:cNvSpPr/>
          <p:nvPr>
            <p:custDataLst>
              <p:tags r:id="rId32"/>
            </p:custDataLst>
          </p:nvPr>
        </p:nvSpPr>
        <p:spPr>
          <a:xfrm>
            <a:off x="5562563" y="2703335"/>
            <a:ext cx="273804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6" name="Shape 226"/>
          <p:cNvSpPr/>
          <p:nvPr>
            <p:custDataLst>
              <p:tags r:id="rId33"/>
            </p:custDataLst>
          </p:nvPr>
        </p:nvSpPr>
        <p:spPr>
          <a:xfrm>
            <a:off x="4428035" y="365416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97" name="Shape 227"/>
          <p:cNvSpPr/>
          <p:nvPr>
            <p:custDataLst>
              <p:tags r:id="rId34"/>
            </p:custDataLst>
          </p:nvPr>
        </p:nvSpPr>
        <p:spPr>
          <a:xfrm>
            <a:off x="4429867" y="3576270"/>
            <a:ext cx="282169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8" name="Shape 230"/>
          <p:cNvSpPr/>
          <p:nvPr>
            <p:custDataLst>
              <p:tags r:id="rId35"/>
            </p:custDataLst>
          </p:nvPr>
        </p:nvSpPr>
        <p:spPr>
          <a:xfrm>
            <a:off x="4014362" y="279240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AFDD5F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99" name="Shape 231"/>
          <p:cNvSpPr/>
          <p:nvPr>
            <p:custDataLst>
              <p:tags r:id="rId36"/>
            </p:custDataLst>
          </p:nvPr>
        </p:nvSpPr>
        <p:spPr>
          <a:xfrm>
            <a:off x="4015285" y="2717888"/>
            <a:ext cx="270948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00" name="Shape 233"/>
          <p:cNvSpPr/>
          <p:nvPr>
            <p:custDataLst>
              <p:tags r:id="rId37"/>
            </p:custDataLst>
          </p:nvPr>
        </p:nvSpPr>
        <p:spPr>
          <a:xfrm>
            <a:off x="5961304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AFDD5F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1" name="Shape 234"/>
          <p:cNvSpPr/>
          <p:nvPr>
            <p:custDataLst>
              <p:tags r:id="rId38"/>
            </p:custDataLst>
          </p:nvPr>
        </p:nvSpPr>
        <p:spPr>
          <a:xfrm>
            <a:off x="5969927" y="2717933"/>
            <a:ext cx="270948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02" name="Shape 236"/>
          <p:cNvSpPr/>
          <p:nvPr>
            <p:custDataLst>
              <p:tags r:id="rId39"/>
            </p:custDataLst>
          </p:nvPr>
        </p:nvSpPr>
        <p:spPr>
          <a:xfrm>
            <a:off x="3155419" y="1962087"/>
            <a:ext cx="286315" cy="286316"/>
          </a:xfrm>
          <a:prstGeom prst="roundRect">
            <a:avLst>
              <a:gd name="adj" fmla="val 30000"/>
            </a:avLst>
          </a:prstGeom>
          <a:solidFill>
            <a:srgbClr val="7EAFD5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3" name="Shape 237"/>
          <p:cNvSpPr/>
          <p:nvPr>
            <p:custDataLst>
              <p:tags r:id="rId40"/>
            </p:custDataLst>
          </p:nvPr>
        </p:nvSpPr>
        <p:spPr>
          <a:xfrm>
            <a:off x="3151933" y="1884956"/>
            <a:ext cx="301405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08" name="Shape 207_"/>
          <p:cNvSpPr/>
          <p:nvPr>
            <p:custDataLst>
              <p:tags r:id="rId41"/>
            </p:custDataLst>
          </p:nvPr>
        </p:nvSpPr>
        <p:spPr>
          <a:xfrm>
            <a:off x="2913069" y="5023200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9" name="Shape 216_"/>
          <p:cNvSpPr/>
          <p:nvPr>
            <p:custDataLst>
              <p:tags r:id="rId42"/>
            </p:custDataLst>
          </p:nvPr>
        </p:nvSpPr>
        <p:spPr>
          <a:xfrm>
            <a:off x="3517639" y="486615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0" name="Shape 217_"/>
          <p:cNvSpPr/>
          <p:nvPr>
            <p:custDataLst>
              <p:tags r:id="rId43"/>
            </p:custDataLst>
          </p:nvPr>
        </p:nvSpPr>
        <p:spPr>
          <a:xfrm>
            <a:off x="4534362" y="4857296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1" name="Shape 220_"/>
          <p:cNvSpPr/>
          <p:nvPr>
            <p:custDataLst>
              <p:tags r:id="rId44"/>
            </p:custDataLst>
          </p:nvPr>
        </p:nvSpPr>
        <p:spPr>
          <a:xfrm>
            <a:off x="3517662" y="4769440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" name="Shape 223_"/>
          <p:cNvSpPr/>
          <p:nvPr>
            <p:custDataLst>
              <p:tags r:id="rId45"/>
            </p:custDataLst>
          </p:nvPr>
        </p:nvSpPr>
        <p:spPr>
          <a:xfrm>
            <a:off x="4543562" y="4763523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3" name="Shape 226_"/>
          <p:cNvSpPr/>
          <p:nvPr>
            <p:custDataLst>
              <p:tags r:id="rId46"/>
            </p:custDataLst>
          </p:nvPr>
        </p:nvSpPr>
        <p:spPr>
          <a:xfrm>
            <a:off x="5554681" y="4867114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4" name="Shape 227_"/>
          <p:cNvSpPr/>
          <p:nvPr>
            <p:custDataLst>
              <p:tags r:id="rId47"/>
            </p:custDataLst>
          </p:nvPr>
        </p:nvSpPr>
        <p:spPr>
          <a:xfrm>
            <a:off x="5556512" y="4789217"/>
            <a:ext cx="282169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" name="Arc 10"/>
          <p:cNvSpPr/>
          <p:nvPr>
            <p:custDataLst>
              <p:tags r:id="rId48"/>
            </p:custDataLst>
          </p:nvPr>
        </p:nvSpPr>
        <p:spPr>
          <a:xfrm>
            <a:off x="6441839" y="2101927"/>
            <a:ext cx="1215419" cy="2929706"/>
          </a:xfrm>
          <a:prstGeom prst="arc">
            <a:avLst>
              <a:gd name="adj1" fmla="val 16127729"/>
              <a:gd name="adj2" fmla="val 5400000"/>
            </a:avLst>
          </a:prstGeom>
          <a:ln w="158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1"/>
          </a:p>
        </p:txBody>
      </p:sp>
      <p:sp>
        <p:nvSpPr>
          <p:cNvPr id="120" name="Arc 119"/>
          <p:cNvSpPr/>
          <p:nvPr>
            <p:custDataLst>
              <p:tags r:id="rId49"/>
            </p:custDataLst>
          </p:nvPr>
        </p:nvSpPr>
        <p:spPr>
          <a:xfrm>
            <a:off x="6446266" y="2922419"/>
            <a:ext cx="1109406" cy="2116271"/>
          </a:xfrm>
          <a:prstGeom prst="arc">
            <a:avLst>
              <a:gd name="adj1" fmla="val 16200000"/>
              <a:gd name="adj2" fmla="val 5265360"/>
            </a:avLst>
          </a:prstGeom>
          <a:ln w="158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1"/>
          </a:p>
        </p:txBody>
      </p:sp>
      <p:sp>
        <p:nvSpPr>
          <p:cNvPr id="121" name="Arc 120"/>
          <p:cNvSpPr/>
          <p:nvPr>
            <p:custDataLst>
              <p:tags r:id="rId50"/>
            </p:custDataLst>
          </p:nvPr>
        </p:nvSpPr>
        <p:spPr>
          <a:xfrm>
            <a:off x="6440670" y="3776858"/>
            <a:ext cx="1005594" cy="1265360"/>
          </a:xfrm>
          <a:prstGeom prst="arc">
            <a:avLst>
              <a:gd name="adj1" fmla="val 16430252"/>
              <a:gd name="adj2" fmla="val 4798513"/>
            </a:avLst>
          </a:prstGeom>
          <a:ln w="158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1"/>
          </a:p>
        </p:txBody>
      </p:sp>
      <p:sp>
        <p:nvSpPr>
          <p:cNvPr id="10" name="Isosceles Triangle 9"/>
          <p:cNvSpPr/>
          <p:nvPr>
            <p:custDataLst>
              <p:tags r:id="rId51"/>
            </p:custDataLst>
          </p:nvPr>
        </p:nvSpPr>
        <p:spPr>
          <a:xfrm>
            <a:off x="3127021" y="2307711"/>
            <a:ext cx="358482" cy="212587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1" name="Isosceles Triangle 60"/>
          <p:cNvSpPr/>
          <p:nvPr>
            <p:custDataLst>
              <p:tags r:id="rId52"/>
            </p:custDataLst>
          </p:nvPr>
        </p:nvSpPr>
        <p:spPr>
          <a:xfrm>
            <a:off x="3990840" y="3145912"/>
            <a:ext cx="358482" cy="212587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2" name="Isosceles Triangle 61"/>
          <p:cNvSpPr/>
          <p:nvPr>
            <p:custDataLst>
              <p:tags r:id="rId53"/>
            </p:custDataLst>
          </p:nvPr>
        </p:nvSpPr>
        <p:spPr>
          <a:xfrm>
            <a:off x="5943445" y="3128023"/>
            <a:ext cx="358482" cy="212587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3" name="Shape 320"/>
          <p:cNvSpPr/>
          <p:nvPr>
            <p:custDataLst>
              <p:tags r:id="rId54"/>
            </p:custDataLst>
          </p:nvPr>
        </p:nvSpPr>
        <p:spPr>
          <a:xfrm>
            <a:off x="7836234" y="2254260"/>
            <a:ext cx="3827082" cy="981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spAutoFit/>
          </a:bodyPr>
          <a:lstStyle/>
          <a:p>
            <a:pPr>
              <a:defRPr sz="36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1778" b="1" i="1" dirty="0">
                <a:latin typeface="Bosch Office Sans" panose="020B0604020202020204"/>
              </a:rPr>
              <a:t>Corrections</a:t>
            </a:r>
            <a:r>
              <a:rPr sz="1778" i="1" dirty="0">
                <a:latin typeface="Bosch Office Sans" panose="020B0604020202020204"/>
              </a:rPr>
              <a:t> - event </a:t>
            </a:r>
            <a:r>
              <a:rPr sz="1778" b="1" i="1" dirty="0">
                <a:latin typeface="Bosch Office Sans" panose="020B0604020202020204"/>
              </a:rPr>
              <a:t>insertions </a:t>
            </a:r>
            <a:r>
              <a:rPr sz="1778" i="1" dirty="0">
                <a:latin typeface="Bosch Office Sans" panose="020B0604020202020204"/>
              </a:rPr>
              <a:t>(edits) recover the original sequences from the pattern.</a:t>
            </a:r>
          </a:p>
        </p:txBody>
      </p:sp>
      <p:sp>
        <p:nvSpPr>
          <p:cNvPr id="65" name="Rounded Rectangle 64"/>
          <p:cNvSpPr/>
          <p:nvPr>
            <p:custDataLst>
              <p:tags r:id="rId55"/>
            </p:custDataLst>
          </p:nvPr>
        </p:nvSpPr>
        <p:spPr>
          <a:xfrm>
            <a:off x="3670030" y="1843519"/>
            <a:ext cx="2531121" cy="52740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19050">
            <a:solidFill>
              <a:schemeClr val="dk1">
                <a:alpha val="3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6" name="Rounded Rectangle 65"/>
          <p:cNvSpPr/>
          <p:nvPr>
            <p:custDataLst>
              <p:tags r:id="rId56"/>
            </p:custDataLst>
          </p:nvPr>
        </p:nvSpPr>
        <p:spPr>
          <a:xfrm>
            <a:off x="4428036" y="2690579"/>
            <a:ext cx="1477648" cy="52740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19050">
            <a:solidFill>
              <a:schemeClr val="dk1">
                <a:alpha val="3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7" name="Rounded Rectangle 66"/>
          <p:cNvSpPr/>
          <p:nvPr>
            <p:custDataLst>
              <p:tags r:id="rId57"/>
            </p:custDataLst>
          </p:nvPr>
        </p:nvSpPr>
        <p:spPr>
          <a:xfrm>
            <a:off x="3331949" y="2687125"/>
            <a:ext cx="521004" cy="52740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19050">
            <a:solidFill>
              <a:schemeClr val="dk1">
                <a:alpha val="3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8" name="Rounded Rectangle 67"/>
          <p:cNvSpPr/>
          <p:nvPr>
            <p:custDataLst>
              <p:tags r:id="rId58"/>
            </p:custDataLst>
          </p:nvPr>
        </p:nvSpPr>
        <p:spPr>
          <a:xfrm>
            <a:off x="3400295" y="3543496"/>
            <a:ext cx="1473014" cy="52740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19050">
            <a:solidFill>
              <a:schemeClr val="dk1">
                <a:alpha val="3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28392" y="5412224"/>
            <a:ext cx="6495733" cy="1412528"/>
            <a:chOff x="7015471" y="2861646"/>
            <a:chExt cx="5844656" cy="1270948"/>
          </a:xfrm>
        </p:grpSpPr>
        <p:sp>
          <p:nvSpPr>
            <p:cNvPr id="14" name="Rounded Rectangle 13"/>
            <p:cNvSpPr/>
            <p:nvPr>
              <p:custDataLst>
                <p:tags r:id="rId60"/>
              </p:custDataLst>
            </p:nvPr>
          </p:nvSpPr>
          <p:spPr>
            <a:xfrm>
              <a:off x="7015471" y="2861646"/>
              <a:ext cx="5844656" cy="1077912"/>
            </a:xfrm>
            <a:prstGeom prst="roundRect">
              <a:avLst>
                <a:gd name="adj" fmla="val 907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6264"/>
              <a:endParaRPr lang="en-US" sz="2001" kern="0" dirty="0">
                <a:solidFill>
                  <a:srgbClr val="000000"/>
                </a:solidFill>
                <a:latin typeface="Bosch Office Sans"/>
              </a:endParaRPr>
            </a:p>
          </p:txBody>
        </p:sp>
        <p:sp>
          <p:nvSpPr>
            <p:cNvPr id="71" name="Text Placeholder 1_"/>
            <p:cNvSpPr txBox="1">
              <a:spLocks/>
            </p:cNvSpPr>
            <p:nvPr>
              <p:custDataLst>
                <p:tags r:id="rId61"/>
              </p:custDataLst>
            </p:nvPr>
          </p:nvSpPr>
          <p:spPr>
            <a:xfrm>
              <a:off x="7016772" y="2974354"/>
              <a:ext cx="5843355" cy="1158240"/>
            </a:xfrm>
            <a:prstGeom prst="rect">
              <a:avLst/>
            </a:prstGeom>
            <a:solidFill>
              <a:scrgbClr r="0" g="0" b="0">
                <a:alpha val="0"/>
              </a:scrgbClr>
            </a:solidFill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rotWithShape="0">
                      <a:scrgbClr r="0" g="0" b="0"/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0" tIns="0" rIns="0" bIns="0" rtlCol="0" anchor="t">
              <a:noAutofit/>
            </a:bodyPr>
            <a:lstStyle>
              <a:lvl1pPr marL="251460" indent="-251460" algn="l" defTabSz="914400" rtl="0" eaLnBrk="1" latinLnBrk="0" hangingPunct="1">
                <a:lnSpc>
                  <a:spcPct val="107000"/>
                </a:lnSpc>
                <a:spcBef>
                  <a:spcPts val="500"/>
                </a:spcBef>
                <a:buClrTx/>
                <a:buSzPct val="100000"/>
                <a:buFont typeface="Wingdings 3" panose="05040102010807070707" pitchFamily="18" charset="2"/>
                <a:buChar char=""/>
                <a:defRPr sz="18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1pPr>
              <a:lvl2pPr marL="508000" indent="-27432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 typeface="Wingdings 3" panose="05040102010807070707" pitchFamily="18" charset="2"/>
                <a:buChar char=""/>
                <a:defRPr sz="16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2pPr>
              <a:lvl3pPr marL="730250" indent="-204470" algn="l" defTabSz="914400" rtl="0" eaLnBrk="1" latinLnBrk="0" hangingPunct="1">
                <a:lnSpc>
                  <a:spcPct val="102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4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3pPr>
              <a:lvl4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4pPr>
              <a:lvl5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5pPr>
              <a:lvl6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6pPr>
              <a:lvl7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7pPr>
              <a:lvl8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8pPr>
              <a:lvl9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 baseline="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9pPr>
            </a:lstStyle>
            <a:p>
              <a:pPr marL="259712" lvl="1" indent="0">
                <a:buNone/>
              </a:pPr>
              <a:r>
                <a:rPr lang="en-US" altLang="zh-CN" sz="2001" dirty="0">
                  <a:latin typeface="Bosch Office Sans" panose="020B0604020202020204"/>
                </a:rPr>
                <a:t>	Use sequential patterns for </a:t>
              </a:r>
              <a:r>
                <a:rPr lang="en-US" altLang="zh-CN" sz="2001" b="1" dirty="0">
                  <a:latin typeface="Bosch Office Sans" panose="020B0604020202020204"/>
                </a:rPr>
                <a:t>visual summary</a:t>
              </a:r>
              <a:r>
                <a:rPr lang="en-US" altLang="zh-CN" sz="2001" dirty="0">
                  <a:latin typeface="Bosch Office Sans" panose="020B0604020202020204"/>
                </a:rPr>
                <a:t>.</a:t>
              </a:r>
            </a:p>
            <a:p>
              <a:pPr marL="259712" lvl="1" indent="0">
                <a:buNone/>
              </a:pPr>
              <a:r>
                <a:rPr lang="en-US" altLang="zh-CN" sz="2001" dirty="0">
                  <a:latin typeface="Bosch Office Sans" panose="020B0604020202020204"/>
                </a:rPr>
                <a:t>	Model </a:t>
              </a:r>
              <a:r>
                <a:rPr lang="en-US" altLang="zh-CN" sz="2001" b="1" dirty="0">
                  <a:latin typeface="Bosch Office Sans" panose="020B0604020202020204"/>
                </a:rPr>
                <a:t>information loss </a:t>
              </a:r>
              <a:r>
                <a:rPr lang="en-US" altLang="zh-CN" sz="2001" dirty="0">
                  <a:latin typeface="Bosch Office Sans" panose="020B0604020202020204"/>
                </a:rPr>
                <a:t>with the required edits  	(corrections).</a:t>
              </a:r>
              <a:endParaRPr lang="en-US" sz="2001" dirty="0"/>
            </a:p>
          </p:txBody>
        </p:sp>
        <p:pic>
          <p:nvPicPr>
            <p:cNvPr id="12" name="Picture 11"/>
            <p:cNvPicPr>
              <a:picLocks noChangeAspect="1"/>
            </p:cNvPicPr>
            <p:nvPr>
              <p:custDataLst>
                <p:tags r:id="rId62"/>
              </p:custDataLst>
            </p:nvPr>
          </p:nvPicPr>
          <p:blipFill>
            <a:blip r:embed="rId7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1373" y="3005775"/>
              <a:ext cx="682561" cy="682561"/>
            </a:xfrm>
            <a:prstGeom prst="rect">
              <a:avLst/>
            </a:prstGeom>
          </p:spPr>
        </p:pic>
      </p:grpSp>
      <p:sp>
        <p:nvSpPr>
          <p:cNvPr id="69" name="Shape 320_"/>
          <p:cNvSpPr/>
          <p:nvPr>
            <p:custDataLst>
              <p:tags r:id="rId59"/>
            </p:custDataLst>
          </p:nvPr>
        </p:nvSpPr>
        <p:spPr>
          <a:xfrm>
            <a:off x="7702372" y="4367609"/>
            <a:ext cx="4273746" cy="707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spAutoFit/>
          </a:bodyPr>
          <a:lstStyle/>
          <a:p>
            <a:pPr>
              <a:defRPr sz="36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1778" i="1" dirty="0">
                <a:latin typeface="Bosch Office Sans" panose="020B0604020202020204"/>
              </a:rPr>
              <a:t>Representative </a:t>
            </a:r>
            <a:r>
              <a:rPr sz="1778" b="1" i="1" dirty="0">
                <a:latin typeface="Bosch Office Sans" panose="020B0604020202020204"/>
              </a:rPr>
              <a:t>pattern </a:t>
            </a:r>
          </a:p>
          <a:p>
            <a:pPr>
              <a:defRPr sz="36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1778" i="1" dirty="0">
                <a:latin typeface="Bosch Office Sans" panose="020B0604020202020204"/>
              </a:rPr>
              <a:t>summarizes multiple sequences.</a:t>
            </a:r>
          </a:p>
        </p:txBody>
      </p:sp>
      <p:sp>
        <p:nvSpPr>
          <p:cNvPr id="7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39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05" name="TextBox 104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06" name="Content Placeholder 3"/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2838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Introduction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FB8072"/>
                </a:solidFill>
              </a:rPr>
              <a:t>Industrial Revolution</a:t>
            </a:r>
            <a:endParaRPr lang="zh-CN" altLang="en-US" sz="3112" dirty="0">
              <a:solidFill>
                <a:srgbClr val="FB8072"/>
              </a:solidFill>
            </a:endParaRP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>
                <a:latin typeface="FuturaEF Book" charset="0"/>
                <a:ea typeface="FuturaEF Book" charset="0"/>
                <a:cs typeface="FuturaEF Book" charset="0"/>
              </a:rPr>
              <a:t>4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52" name="Google Shape;863;p48"/>
          <p:cNvSpPr/>
          <p:nvPr/>
        </p:nvSpPr>
        <p:spPr>
          <a:xfrm>
            <a:off x="271823" y="5325952"/>
            <a:ext cx="10971635" cy="147830"/>
          </a:xfrm>
          <a:prstGeom prst="rect">
            <a:avLst/>
          </a:prstGeom>
          <a:solidFill>
            <a:srgbClr val="5E6E76"/>
          </a:solidFill>
          <a:ln>
            <a:noFill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64;p48"/>
          <p:cNvSpPr/>
          <p:nvPr/>
        </p:nvSpPr>
        <p:spPr>
          <a:xfrm>
            <a:off x="272213" y="1739952"/>
            <a:ext cx="2269233" cy="3586002"/>
          </a:xfrm>
          <a:prstGeom prst="rect">
            <a:avLst/>
          </a:prstGeom>
          <a:solidFill>
            <a:srgbClr val="55A0B9">
              <a:alpha val="14901"/>
            </a:srgbClr>
          </a:solidFill>
          <a:ln>
            <a:noFill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865;p48"/>
          <p:cNvSpPr/>
          <p:nvPr/>
        </p:nvSpPr>
        <p:spPr>
          <a:xfrm>
            <a:off x="509390" y="5708463"/>
            <a:ext cx="989259" cy="37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6E76"/>
              </a:buClr>
              <a:buFont typeface="Arial"/>
              <a:buNone/>
            </a:pPr>
            <a:r>
              <a:rPr lang="zh-CN" sz="1600" b="1" i="0" u="none" strike="noStrike" cap="none" dirty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r>
              <a:rPr lang="zh-CN" sz="1600" b="1" i="0" u="none" strike="noStrike" cap="none" dirty="0" smtClean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dirty="0"/>
          </a:p>
        </p:txBody>
      </p:sp>
      <p:sp>
        <p:nvSpPr>
          <p:cNvPr id="55" name="Google Shape;866;p48"/>
          <p:cNvSpPr/>
          <p:nvPr/>
        </p:nvSpPr>
        <p:spPr>
          <a:xfrm>
            <a:off x="3314844" y="5708463"/>
            <a:ext cx="989260" cy="37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6E76"/>
              </a:buClr>
              <a:buFont typeface="Arial"/>
              <a:buNone/>
            </a:pPr>
            <a:r>
              <a:rPr lang="zh-CN" sz="1600" b="1" i="0" u="none" strike="noStrike" cap="none" dirty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190</a:t>
            </a:r>
            <a:r>
              <a:rPr lang="zh-CN" sz="1600" b="1" i="0" u="none" strike="noStrike" cap="none" dirty="0" smtClean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6" name="Google Shape;867;p48"/>
          <p:cNvSpPr/>
          <p:nvPr/>
        </p:nvSpPr>
        <p:spPr>
          <a:xfrm>
            <a:off x="6290170" y="5708463"/>
            <a:ext cx="989260" cy="37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6E76"/>
              </a:buClr>
              <a:buFont typeface="Arial"/>
              <a:buNone/>
            </a:pPr>
            <a:r>
              <a:rPr lang="zh-CN" sz="1600" b="1" i="0" u="none" strike="noStrike" cap="none" dirty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r>
              <a:rPr lang="zh-CN" sz="1600" b="1" i="0" u="none" strike="noStrike" cap="none" dirty="0" smtClean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grpSp>
        <p:nvGrpSpPr>
          <p:cNvPr id="57" name="Google Shape;868;p48"/>
          <p:cNvGrpSpPr/>
          <p:nvPr/>
        </p:nvGrpSpPr>
        <p:grpSpPr>
          <a:xfrm>
            <a:off x="398541" y="1856988"/>
            <a:ext cx="2822901" cy="708161"/>
            <a:chOff x="0" y="0"/>
            <a:chExt cx="2822899" cy="708159"/>
          </a:xfrm>
        </p:grpSpPr>
        <p:sp>
          <p:nvSpPr>
            <p:cNvPr id="58" name="Google Shape;869;p48"/>
            <p:cNvSpPr/>
            <p:nvPr/>
          </p:nvSpPr>
          <p:spPr>
            <a:xfrm>
              <a:off x="584400" y="92334"/>
              <a:ext cx="2238499" cy="541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5A0B9"/>
                </a:buClr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  <a:t>Industrial </a:t>
              </a:r>
              <a:br>
                <a:rPr lang="zh-CN" sz="16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zh-CN" sz="16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  <a:t>revolution</a:t>
              </a:r>
              <a:endParaRPr/>
            </a:p>
          </p:txBody>
        </p:sp>
        <p:sp>
          <p:nvSpPr>
            <p:cNvPr id="59" name="Google Shape;870;p48"/>
            <p:cNvSpPr/>
            <p:nvPr/>
          </p:nvSpPr>
          <p:spPr>
            <a:xfrm>
              <a:off x="0" y="0"/>
              <a:ext cx="570171" cy="708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5A0B9"/>
                </a:buClr>
                <a:buFont typeface="Arial"/>
                <a:buNone/>
              </a:pPr>
              <a:r>
                <a:rPr lang="zh-CN" sz="44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/>
            </a:p>
          </p:txBody>
        </p:sp>
      </p:grpSp>
      <p:sp>
        <p:nvSpPr>
          <p:cNvPr id="60" name="Google Shape;871;p48"/>
          <p:cNvSpPr/>
          <p:nvPr/>
        </p:nvSpPr>
        <p:spPr>
          <a:xfrm>
            <a:off x="2541446" y="1739952"/>
            <a:ext cx="2281261" cy="3586002"/>
          </a:xfrm>
          <a:prstGeom prst="rect">
            <a:avLst/>
          </a:prstGeom>
          <a:solidFill>
            <a:srgbClr val="55A0B9">
              <a:alpha val="14901"/>
            </a:srgbClr>
          </a:solidFill>
          <a:ln>
            <a:noFill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872;p48"/>
          <p:cNvSpPr/>
          <p:nvPr/>
        </p:nvSpPr>
        <p:spPr>
          <a:xfrm>
            <a:off x="4822707" y="1739952"/>
            <a:ext cx="2246584" cy="3586002"/>
          </a:xfrm>
          <a:prstGeom prst="rect">
            <a:avLst/>
          </a:prstGeom>
          <a:solidFill>
            <a:srgbClr val="55A0B9">
              <a:alpha val="14901"/>
            </a:srgbClr>
          </a:solidFill>
          <a:ln>
            <a:noFill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873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37448" y="3243308"/>
            <a:ext cx="1552913" cy="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874;p4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9197" y="2757647"/>
            <a:ext cx="1313520" cy="1927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875;p48"/>
          <p:cNvSpPr/>
          <p:nvPr/>
        </p:nvSpPr>
        <p:spPr>
          <a:xfrm>
            <a:off x="621900" y="4810840"/>
            <a:ext cx="1888428" cy="5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buClr>
                <a:srgbClr val="5E6E76"/>
              </a:buClr>
            </a:pPr>
            <a:r>
              <a:rPr lang="en-US" altLang="zh-CN" sz="1400" dirty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CN" sz="1400" b="0" i="0" u="none" strike="noStrike" cap="none" dirty="0" smtClean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n 1784, the first loom was created. </a:t>
            </a:r>
            <a:endParaRPr dirty="0"/>
          </a:p>
        </p:txBody>
      </p:sp>
      <p:grpSp>
        <p:nvGrpSpPr>
          <p:cNvPr id="103" name="Google Shape;876;p48"/>
          <p:cNvGrpSpPr/>
          <p:nvPr/>
        </p:nvGrpSpPr>
        <p:grpSpPr>
          <a:xfrm>
            <a:off x="2778255" y="1856988"/>
            <a:ext cx="2778346" cy="708161"/>
            <a:chOff x="0" y="0"/>
            <a:chExt cx="2778344" cy="708159"/>
          </a:xfrm>
        </p:grpSpPr>
        <p:sp>
          <p:nvSpPr>
            <p:cNvPr id="104" name="Google Shape;877;p48"/>
            <p:cNvSpPr/>
            <p:nvPr/>
          </p:nvSpPr>
          <p:spPr>
            <a:xfrm>
              <a:off x="539845" y="92334"/>
              <a:ext cx="2238499" cy="541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5A0B9"/>
                </a:buClr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  <a:t>Industrial </a:t>
              </a:r>
              <a:br>
                <a:rPr lang="zh-CN" sz="16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zh-CN" sz="16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  <a:t>revolution</a:t>
              </a:r>
              <a:endParaRPr/>
            </a:p>
          </p:txBody>
        </p:sp>
        <p:sp>
          <p:nvSpPr>
            <p:cNvPr id="105" name="Google Shape;878;p48"/>
            <p:cNvSpPr/>
            <p:nvPr/>
          </p:nvSpPr>
          <p:spPr>
            <a:xfrm>
              <a:off x="0" y="0"/>
              <a:ext cx="570171" cy="708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5A0B9"/>
                </a:buClr>
                <a:buFont typeface="Arial"/>
                <a:buNone/>
              </a:pPr>
              <a:r>
                <a:rPr lang="zh-CN" sz="44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/>
            </a:p>
          </p:txBody>
        </p:sp>
      </p:grpSp>
      <p:sp>
        <p:nvSpPr>
          <p:cNvPr id="106" name="Google Shape;879;p48"/>
          <p:cNvSpPr/>
          <p:nvPr/>
        </p:nvSpPr>
        <p:spPr>
          <a:xfrm>
            <a:off x="2528565" y="4727911"/>
            <a:ext cx="2654186" cy="513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>
              <a:buClr>
                <a:srgbClr val="5E6E76"/>
              </a:buClr>
            </a:pPr>
            <a:r>
              <a:rPr lang="en-US" altLang="zh-CN" sz="1400" b="0" i="0" u="none" strike="noStrike" cap="none" dirty="0" smtClean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In 1870, the first conveyor belt was created at the Cincinnati Slaughterhouse. </a:t>
            </a:r>
            <a:endParaRPr dirty="0"/>
          </a:p>
        </p:txBody>
      </p:sp>
      <p:grpSp>
        <p:nvGrpSpPr>
          <p:cNvPr id="107" name="Google Shape;880;p48"/>
          <p:cNvGrpSpPr/>
          <p:nvPr/>
        </p:nvGrpSpPr>
        <p:grpSpPr>
          <a:xfrm>
            <a:off x="5064859" y="1856988"/>
            <a:ext cx="2764674" cy="708161"/>
            <a:chOff x="0" y="0"/>
            <a:chExt cx="2764673" cy="708159"/>
          </a:xfrm>
        </p:grpSpPr>
        <p:sp>
          <p:nvSpPr>
            <p:cNvPr id="108" name="Google Shape;881;p48"/>
            <p:cNvSpPr/>
            <p:nvPr/>
          </p:nvSpPr>
          <p:spPr>
            <a:xfrm>
              <a:off x="526174" y="92334"/>
              <a:ext cx="2238499" cy="541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5A0B9"/>
                </a:buClr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  <a:t>Industrial </a:t>
              </a:r>
              <a:br>
                <a:rPr lang="zh-CN" sz="16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zh-CN" sz="16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  <a:t>revolution</a:t>
              </a:r>
              <a:endParaRPr/>
            </a:p>
          </p:txBody>
        </p:sp>
        <p:sp>
          <p:nvSpPr>
            <p:cNvPr id="109" name="Google Shape;882;p48"/>
            <p:cNvSpPr/>
            <p:nvPr/>
          </p:nvSpPr>
          <p:spPr>
            <a:xfrm>
              <a:off x="0" y="0"/>
              <a:ext cx="570171" cy="708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5A0B9"/>
                </a:buClr>
                <a:buFont typeface="Arial"/>
                <a:buNone/>
              </a:pPr>
              <a:r>
                <a:rPr lang="zh-CN" sz="4400" b="1" i="0" u="none" strike="noStrike" cap="none">
                  <a:solidFill>
                    <a:srgbClr val="55A0B9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/>
            </a:p>
          </p:txBody>
        </p:sp>
      </p:grpSp>
      <p:sp>
        <p:nvSpPr>
          <p:cNvPr id="110" name="Google Shape;883;p48"/>
          <p:cNvSpPr/>
          <p:nvPr/>
        </p:nvSpPr>
        <p:spPr>
          <a:xfrm>
            <a:off x="5203468" y="4202863"/>
            <a:ext cx="1773199" cy="77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6E76"/>
              </a:buClr>
              <a:buFont typeface="Arial"/>
              <a:buNone/>
            </a:pPr>
            <a:r>
              <a:rPr lang="en-US" altLang="zh-CN" sz="1400" b="0" i="0" u="none" strike="noStrike" cap="none" dirty="0" smtClean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zh-CN" sz="1400" b="0" i="0" u="none" strike="noStrike" cap="none" dirty="0" smtClean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CN" sz="1400" b="0" i="0" u="none" strike="noStrike" cap="none" dirty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96</a:t>
            </a:r>
            <a:r>
              <a:rPr lang="zh-CN" sz="1400" b="0" i="0" u="none" strike="noStrike" cap="none" dirty="0" smtClean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US" altLang="zh-CN" sz="1400" b="0" i="0" u="none" strike="noStrike" cap="none" dirty="0" smtClean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, the first programmable logic controller </a:t>
            </a:r>
            <a:r>
              <a:rPr lang="zh-CN" sz="1400" b="0" i="0" u="none" strike="noStrike" cap="none" dirty="0" smtClean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sz="1400" b="0" i="0" u="none" strike="noStrike" cap="none" dirty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PLC) , Modicon 084, </a:t>
            </a:r>
            <a:r>
              <a:rPr lang="en-US" altLang="zh-CN" sz="1400" dirty="0" smtClean="0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was created. </a:t>
            </a:r>
            <a:endParaRPr dirty="0"/>
          </a:p>
        </p:txBody>
      </p:sp>
      <p:grpSp>
        <p:nvGrpSpPr>
          <p:cNvPr id="111" name="Google Shape;884;p48"/>
          <p:cNvGrpSpPr/>
          <p:nvPr/>
        </p:nvGrpSpPr>
        <p:grpSpPr>
          <a:xfrm>
            <a:off x="449357" y="5325953"/>
            <a:ext cx="10648339" cy="349711"/>
            <a:chOff x="-1" y="0"/>
            <a:chExt cx="10648338" cy="349710"/>
          </a:xfrm>
        </p:grpSpPr>
        <p:cxnSp>
          <p:nvCxnSpPr>
            <p:cNvPr id="112" name="Google Shape;885;p48"/>
            <p:cNvCxnSpPr/>
            <p:nvPr/>
          </p:nvCxnSpPr>
          <p:spPr>
            <a:xfrm>
              <a:off x="7556883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886;p48"/>
            <p:cNvCxnSpPr/>
            <p:nvPr/>
          </p:nvCxnSpPr>
          <p:spPr>
            <a:xfrm>
              <a:off x="8587367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887;p48"/>
            <p:cNvCxnSpPr/>
            <p:nvPr/>
          </p:nvCxnSpPr>
          <p:spPr>
            <a:xfrm>
              <a:off x="9961346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888;p48"/>
            <p:cNvCxnSpPr/>
            <p:nvPr/>
          </p:nvCxnSpPr>
          <p:spPr>
            <a:xfrm>
              <a:off x="7900378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889;p48"/>
            <p:cNvCxnSpPr/>
            <p:nvPr/>
          </p:nvCxnSpPr>
          <p:spPr>
            <a:xfrm>
              <a:off x="8930863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890;p48"/>
            <p:cNvCxnSpPr/>
            <p:nvPr/>
          </p:nvCxnSpPr>
          <p:spPr>
            <a:xfrm>
              <a:off x="10304842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891;p48"/>
            <p:cNvCxnSpPr/>
            <p:nvPr/>
          </p:nvCxnSpPr>
          <p:spPr>
            <a:xfrm>
              <a:off x="8243874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892;p48"/>
            <p:cNvCxnSpPr/>
            <p:nvPr/>
          </p:nvCxnSpPr>
          <p:spPr>
            <a:xfrm>
              <a:off x="9274357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893;p48"/>
            <p:cNvCxnSpPr/>
            <p:nvPr/>
          </p:nvCxnSpPr>
          <p:spPr>
            <a:xfrm>
              <a:off x="9617853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894;p48"/>
            <p:cNvCxnSpPr/>
            <p:nvPr/>
          </p:nvCxnSpPr>
          <p:spPr>
            <a:xfrm>
              <a:off x="10648336" y="0"/>
              <a:ext cx="1" cy="34971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895;p48"/>
            <p:cNvCxnSpPr/>
            <p:nvPr/>
          </p:nvCxnSpPr>
          <p:spPr>
            <a:xfrm flipH="1">
              <a:off x="-1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896;p48"/>
            <p:cNvCxnSpPr/>
            <p:nvPr/>
          </p:nvCxnSpPr>
          <p:spPr>
            <a:xfrm>
              <a:off x="686989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897;p48"/>
            <p:cNvCxnSpPr/>
            <p:nvPr/>
          </p:nvCxnSpPr>
          <p:spPr>
            <a:xfrm>
              <a:off x="1717473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898;p48"/>
            <p:cNvCxnSpPr/>
            <p:nvPr/>
          </p:nvCxnSpPr>
          <p:spPr>
            <a:xfrm>
              <a:off x="3091452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899;p48"/>
            <p:cNvCxnSpPr/>
            <p:nvPr/>
          </p:nvCxnSpPr>
          <p:spPr>
            <a:xfrm>
              <a:off x="6526400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900;p48"/>
            <p:cNvCxnSpPr/>
            <p:nvPr/>
          </p:nvCxnSpPr>
          <p:spPr>
            <a:xfrm>
              <a:off x="6869895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901;p48"/>
            <p:cNvCxnSpPr/>
            <p:nvPr/>
          </p:nvCxnSpPr>
          <p:spPr>
            <a:xfrm>
              <a:off x="7556885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902;p48"/>
            <p:cNvCxnSpPr/>
            <p:nvPr/>
          </p:nvCxnSpPr>
          <p:spPr>
            <a:xfrm flipH="1">
              <a:off x="343494" y="0"/>
              <a:ext cx="1" cy="34971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903;p48"/>
            <p:cNvCxnSpPr/>
            <p:nvPr/>
          </p:nvCxnSpPr>
          <p:spPr>
            <a:xfrm>
              <a:off x="1030483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904;p48"/>
            <p:cNvCxnSpPr/>
            <p:nvPr/>
          </p:nvCxnSpPr>
          <p:spPr>
            <a:xfrm>
              <a:off x="2060968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905;p48"/>
            <p:cNvCxnSpPr/>
            <p:nvPr/>
          </p:nvCxnSpPr>
          <p:spPr>
            <a:xfrm>
              <a:off x="3434947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906;p48"/>
            <p:cNvCxnSpPr/>
            <p:nvPr/>
          </p:nvCxnSpPr>
          <p:spPr>
            <a:xfrm>
              <a:off x="4465431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907;p48"/>
            <p:cNvCxnSpPr/>
            <p:nvPr/>
          </p:nvCxnSpPr>
          <p:spPr>
            <a:xfrm>
              <a:off x="1373978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908;p48"/>
            <p:cNvCxnSpPr/>
            <p:nvPr/>
          </p:nvCxnSpPr>
          <p:spPr>
            <a:xfrm>
              <a:off x="2404462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909;p48"/>
            <p:cNvCxnSpPr/>
            <p:nvPr/>
          </p:nvCxnSpPr>
          <p:spPr>
            <a:xfrm>
              <a:off x="4808926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910;p48"/>
            <p:cNvCxnSpPr/>
            <p:nvPr/>
          </p:nvCxnSpPr>
          <p:spPr>
            <a:xfrm>
              <a:off x="5495915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911;p48"/>
            <p:cNvCxnSpPr/>
            <p:nvPr/>
          </p:nvCxnSpPr>
          <p:spPr>
            <a:xfrm>
              <a:off x="2747957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912;p48"/>
            <p:cNvCxnSpPr/>
            <p:nvPr/>
          </p:nvCxnSpPr>
          <p:spPr>
            <a:xfrm>
              <a:off x="4121937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913;p48"/>
            <p:cNvCxnSpPr/>
            <p:nvPr/>
          </p:nvCxnSpPr>
          <p:spPr>
            <a:xfrm>
              <a:off x="5152421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1" name="Google Shape;914;p48"/>
            <p:cNvCxnSpPr/>
            <p:nvPr/>
          </p:nvCxnSpPr>
          <p:spPr>
            <a:xfrm>
              <a:off x="5839410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2" name="Google Shape;915;p48"/>
            <p:cNvCxnSpPr/>
            <p:nvPr/>
          </p:nvCxnSpPr>
          <p:spPr>
            <a:xfrm>
              <a:off x="6182905" y="0"/>
              <a:ext cx="1" cy="20874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916;p48"/>
            <p:cNvCxnSpPr/>
            <p:nvPr/>
          </p:nvCxnSpPr>
          <p:spPr>
            <a:xfrm>
              <a:off x="3778443" y="0"/>
              <a:ext cx="1" cy="34971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917;p48"/>
            <p:cNvCxnSpPr/>
            <p:nvPr/>
          </p:nvCxnSpPr>
          <p:spPr>
            <a:xfrm>
              <a:off x="7213389" y="0"/>
              <a:ext cx="1" cy="349710"/>
            </a:xfrm>
            <a:prstGeom prst="straightConnector1">
              <a:avLst/>
            </a:prstGeom>
            <a:solidFill>
              <a:srgbClr val="000000"/>
            </a:solidFill>
            <a:ln w="9525" cap="flat" cmpd="sng">
              <a:solidFill>
                <a:srgbClr val="5E6E7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5" name="Google Shape;918;p48"/>
          <p:cNvSpPr/>
          <p:nvPr/>
        </p:nvSpPr>
        <p:spPr>
          <a:xfrm>
            <a:off x="271823" y="5325952"/>
            <a:ext cx="2934942" cy="148756"/>
          </a:xfrm>
          <a:prstGeom prst="rect">
            <a:avLst/>
          </a:prstGeom>
          <a:solidFill>
            <a:srgbClr val="55A0B9"/>
          </a:solidFill>
          <a:ln>
            <a:noFill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919;p48"/>
          <p:cNvSpPr/>
          <p:nvPr/>
        </p:nvSpPr>
        <p:spPr>
          <a:xfrm>
            <a:off x="2541443" y="5325952"/>
            <a:ext cx="2731648" cy="148756"/>
          </a:xfrm>
          <a:prstGeom prst="rect">
            <a:avLst/>
          </a:prstGeom>
          <a:solidFill>
            <a:srgbClr val="55A0B9"/>
          </a:solidFill>
          <a:ln>
            <a:noFill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920;p48"/>
          <p:cNvSpPr/>
          <p:nvPr/>
        </p:nvSpPr>
        <p:spPr>
          <a:xfrm>
            <a:off x="398542" y="1856988"/>
            <a:ext cx="570171" cy="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6E76"/>
              </a:buClr>
              <a:buFont typeface="Arial"/>
              <a:buNone/>
            </a:pPr>
            <a:r>
              <a:rPr lang="zh-CN" sz="4400" b="1" i="0" u="none" strike="noStrike" cap="none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/>
          </a:p>
        </p:txBody>
      </p:sp>
      <p:pic>
        <p:nvPicPr>
          <p:cNvPr id="148" name="Google Shape;921;p4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8917" y="2761054"/>
            <a:ext cx="1311199" cy="192373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922;p48"/>
          <p:cNvSpPr/>
          <p:nvPr/>
        </p:nvSpPr>
        <p:spPr>
          <a:xfrm>
            <a:off x="2778255" y="1856988"/>
            <a:ext cx="570172" cy="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6E76"/>
              </a:buClr>
              <a:buFont typeface="Arial"/>
              <a:buNone/>
            </a:pPr>
            <a:r>
              <a:rPr lang="zh-CN" sz="4400" b="1" i="0" u="none" strike="noStrike" cap="none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/>
          </a:p>
        </p:txBody>
      </p:sp>
      <p:sp>
        <p:nvSpPr>
          <p:cNvPr id="150" name="Google Shape;923;p48"/>
          <p:cNvSpPr/>
          <p:nvPr/>
        </p:nvSpPr>
        <p:spPr>
          <a:xfrm>
            <a:off x="4825670" y="5325952"/>
            <a:ext cx="2243621" cy="148756"/>
          </a:xfrm>
          <a:prstGeom prst="rect">
            <a:avLst/>
          </a:prstGeom>
          <a:solidFill>
            <a:srgbClr val="55A0B9"/>
          </a:solidFill>
          <a:ln>
            <a:noFill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924;p48"/>
          <p:cNvSpPr/>
          <p:nvPr/>
        </p:nvSpPr>
        <p:spPr>
          <a:xfrm>
            <a:off x="5064859" y="1856988"/>
            <a:ext cx="570171" cy="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6E76"/>
              </a:buClr>
              <a:buFont typeface="Arial"/>
              <a:buNone/>
            </a:pPr>
            <a:r>
              <a:rPr lang="zh-CN" sz="4400" b="1" i="0" u="none" strike="noStrike" cap="none">
                <a:solidFill>
                  <a:srgbClr val="5E6E76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/>
          </a:p>
        </p:txBody>
      </p:sp>
      <p:sp>
        <p:nvSpPr>
          <p:cNvPr id="152" name="Google Shape;925;p48"/>
          <p:cNvSpPr/>
          <p:nvPr/>
        </p:nvSpPr>
        <p:spPr>
          <a:xfrm rot="5400000">
            <a:off x="9980356" y="5453095"/>
            <a:ext cx="148756" cy="79201"/>
          </a:xfrm>
          <a:prstGeom prst="triangle">
            <a:avLst>
              <a:gd name="adj" fmla="val 50000"/>
            </a:avLst>
          </a:prstGeom>
          <a:solidFill>
            <a:srgbClr val="5E6E76"/>
          </a:solidFill>
          <a:ln>
            <a:noFill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926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71172" y="2958320"/>
            <a:ext cx="1603773" cy="121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927;p4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61570" y="2964113"/>
            <a:ext cx="1606338" cy="12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928;p48"/>
          <p:cNvSpPr/>
          <p:nvPr/>
        </p:nvSpPr>
        <p:spPr>
          <a:xfrm>
            <a:off x="7133025" y="1739952"/>
            <a:ext cx="3054777" cy="3586002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929;p48"/>
          <p:cNvGrpSpPr/>
          <p:nvPr/>
        </p:nvGrpSpPr>
        <p:grpSpPr>
          <a:xfrm>
            <a:off x="7069546" y="5325951"/>
            <a:ext cx="3133999" cy="148756"/>
            <a:chOff x="0" y="11411"/>
            <a:chExt cx="3133997" cy="148755"/>
          </a:xfrm>
        </p:grpSpPr>
        <p:sp>
          <p:nvSpPr>
            <p:cNvPr id="157" name="Google Shape;930;p48"/>
            <p:cNvSpPr/>
            <p:nvPr/>
          </p:nvSpPr>
          <p:spPr>
            <a:xfrm rot="5400000">
              <a:off x="3020585" y="45605"/>
              <a:ext cx="147601" cy="79224"/>
            </a:xfrm>
            <a:prstGeom prst="triangle">
              <a:avLst>
                <a:gd name="adj" fmla="val 50000"/>
              </a:avLst>
            </a:prstGeom>
            <a:solidFill>
              <a:srgbClr val="005074"/>
            </a:solidFill>
            <a:ln>
              <a:noFill/>
            </a:ln>
          </p:spPr>
          <p:txBody>
            <a:bodyPr spcFirstLastPara="1" wrap="square" lIns="53975" tIns="53975" rIns="53975" bIns="53975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931;p48"/>
            <p:cNvSpPr/>
            <p:nvPr/>
          </p:nvSpPr>
          <p:spPr>
            <a:xfrm>
              <a:off x="0" y="11411"/>
              <a:ext cx="3054775" cy="148755"/>
            </a:xfrm>
            <a:prstGeom prst="rect">
              <a:avLst/>
            </a:prstGeom>
            <a:solidFill>
              <a:srgbClr val="005074"/>
            </a:solidFill>
            <a:ln>
              <a:noFill/>
            </a:ln>
          </p:spPr>
          <p:txBody>
            <a:bodyPr spcFirstLastPara="1" wrap="square" lIns="53975" tIns="53975" rIns="53975" bIns="53975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932;p48"/>
          <p:cNvGrpSpPr/>
          <p:nvPr/>
        </p:nvGrpSpPr>
        <p:grpSpPr>
          <a:xfrm>
            <a:off x="7216503" y="1856988"/>
            <a:ext cx="2764674" cy="708161"/>
            <a:chOff x="0" y="0"/>
            <a:chExt cx="2764673" cy="708159"/>
          </a:xfrm>
        </p:grpSpPr>
        <p:sp>
          <p:nvSpPr>
            <p:cNvPr id="160" name="Google Shape;933;p48"/>
            <p:cNvSpPr/>
            <p:nvPr/>
          </p:nvSpPr>
          <p:spPr>
            <a:xfrm>
              <a:off x="526174" y="92334"/>
              <a:ext cx="2238499" cy="541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074"/>
                </a:buClr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5074"/>
                  </a:solidFill>
                  <a:latin typeface="Arial"/>
                  <a:ea typeface="Arial"/>
                  <a:cs typeface="Arial"/>
                  <a:sym typeface="Arial"/>
                </a:rPr>
                <a:t>Industrial </a:t>
              </a:r>
              <a:br>
                <a:rPr lang="zh-CN" sz="1600" b="1" i="0" u="none" strike="noStrike" cap="none">
                  <a:solidFill>
                    <a:srgbClr val="005074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zh-CN" sz="1600" b="1" i="0" u="none" strike="noStrike" cap="none">
                  <a:solidFill>
                    <a:srgbClr val="005074"/>
                  </a:solidFill>
                  <a:latin typeface="Arial"/>
                  <a:ea typeface="Arial"/>
                  <a:cs typeface="Arial"/>
                  <a:sym typeface="Arial"/>
                </a:rPr>
                <a:t>revolution</a:t>
              </a:r>
              <a:endParaRPr/>
            </a:p>
          </p:txBody>
        </p:sp>
        <p:sp>
          <p:nvSpPr>
            <p:cNvPr id="161" name="Google Shape;934;p48"/>
            <p:cNvSpPr/>
            <p:nvPr/>
          </p:nvSpPr>
          <p:spPr>
            <a:xfrm>
              <a:off x="0" y="0"/>
              <a:ext cx="570171" cy="708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074"/>
                </a:buClr>
                <a:buFont typeface="Arial"/>
                <a:buNone/>
              </a:pPr>
              <a:r>
                <a:rPr lang="zh-CN" sz="4400" b="1" i="0" u="none" strike="noStrike" cap="none">
                  <a:solidFill>
                    <a:srgbClr val="005074"/>
                  </a:solidFill>
                  <a:latin typeface="Arial"/>
                  <a:ea typeface="Arial"/>
                  <a:cs typeface="Arial"/>
                  <a:sym typeface="Arial"/>
                </a:rPr>
                <a:t>4.</a:t>
              </a:r>
              <a:endParaRPr/>
            </a:p>
          </p:txBody>
        </p:sp>
      </p:grpSp>
      <p:sp>
        <p:nvSpPr>
          <p:cNvPr id="162" name="Google Shape;935;p48"/>
          <p:cNvSpPr/>
          <p:nvPr/>
        </p:nvSpPr>
        <p:spPr>
          <a:xfrm>
            <a:off x="7260672" y="5689413"/>
            <a:ext cx="1041690" cy="37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074"/>
              </a:buClr>
              <a:buFont typeface="Arial"/>
              <a:buNone/>
            </a:pPr>
            <a:r>
              <a:rPr lang="en-US" sz="1600" dirty="0" smtClean="0">
                <a:solidFill>
                  <a:srgbClr val="005074"/>
                </a:solidFill>
                <a:latin typeface="Arial"/>
                <a:cs typeface="Arial"/>
                <a:sym typeface="Arial"/>
              </a:rPr>
              <a:t>now</a:t>
            </a:r>
            <a:endParaRPr dirty="0"/>
          </a:p>
        </p:txBody>
      </p:sp>
      <p:sp>
        <p:nvSpPr>
          <p:cNvPr id="163" name="Google Shape;936;p48"/>
          <p:cNvSpPr/>
          <p:nvPr/>
        </p:nvSpPr>
        <p:spPr>
          <a:xfrm>
            <a:off x="7137269" y="4736368"/>
            <a:ext cx="1863900" cy="49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zh-CN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implementation of the physical information system. </a:t>
            </a:r>
            <a:endParaRPr dirty="0"/>
          </a:p>
        </p:txBody>
      </p:sp>
      <p:sp>
        <p:nvSpPr>
          <p:cNvPr id="164" name="Google Shape;938;p48"/>
          <p:cNvSpPr/>
          <p:nvPr/>
        </p:nvSpPr>
        <p:spPr>
          <a:xfrm>
            <a:off x="463209" y="1987423"/>
            <a:ext cx="1732571" cy="586741"/>
          </a:xfrm>
          <a:prstGeom prst="rect">
            <a:avLst/>
          </a:prstGeom>
          <a:solidFill>
            <a:srgbClr val="DEE5E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F7586"/>
              </a:buClr>
              <a:buFont typeface="Arial"/>
              <a:buNone/>
            </a:pPr>
            <a:r>
              <a:rPr lang="en-US" sz="1600" dirty="0" smtClean="0">
                <a:solidFill>
                  <a:srgbClr val="5F7586"/>
                </a:solidFill>
                <a:latin typeface="Arial"/>
                <a:cs typeface="Arial"/>
                <a:sym typeface="Arial"/>
              </a:rPr>
              <a:t>1</a:t>
            </a:r>
            <a:r>
              <a:rPr lang="en-US" sz="1600" baseline="30000" dirty="0" smtClean="0">
                <a:solidFill>
                  <a:srgbClr val="5F7586"/>
                </a:solidFill>
                <a:latin typeface="Arial"/>
                <a:cs typeface="Arial"/>
                <a:sym typeface="Arial"/>
              </a:rPr>
              <a:t>st</a:t>
            </a:r>
            <a:r>
              <a:rPr lang="en-US" sz="1600" dirty="0" smtClean="0">
                <a:solidFill>
                  <a:srgbClr val="5F7586"/>
                </a:solidFill>
                <a:latin typeface="Arial"/>
                <a:cs typeface="Arial"/>
                <a:sym typeface="Arial"/>
              </a:rPr>
              <a:t> industrial revolution</a:t>
            </a:r>
            <a:endParaRPr dirty="0"/>
          </a:p>
        </p:txBody>
      </p:sp>
      <p:sp>
        <p:nvSpPr>
          <p:cNvPr id="165" name="Google Shape;939;p48"/>
          <p:cNvSpPr/>
          <p:nvPr/>
        </p:nvSpPr>
        <p:spPr>
          <a:xfrm>
            <a:off x="2778255" y="1970864"/>
            <a:ext cx="1732571" cy="586741"/>
          </a:xfrm>
          <a:prstGeom prst="rect">
            <a:avLst/>
          </a:prstGeom>
          <a:solidFill>
            <a:srgbClr val="DEE5E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F7586"/>
              </a:buClr>
              <a:buFont typeface="Arial"/>
              <a:buNone/>
            </a:pPr>
            <a:r>
              <a:rPr lang="en-US" altLang="zh-CN" sz="1600" b="0" i="0" u="none" strike="noStrike" cap="none" dirty="0" smtClean="0">
                <a:solidFill>
                  <a:srgbClr val="5F758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altLang="zh-CN" sz="1600" b="0" i="0" u="none" strike="noStrike" cap="none" baseline="30000" dirty="0" smtClean="0">
                <a:solidFill>
                  <a:srgbClr val="5F7586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altLang="zh-CN" sz="1600" b="0" i="0" u="none" strike="noStrike" cap="none" dirty="0" smtClean="0">
                <a:solidFill>
                  <a:srgbClr val="5F7586"/>
                </a:solidFill>
                <a:latin typeface="Arial"/>
                <a:ea typeface="Arial"/>
                <a:cs typeface="Arial"/>
                <a:sym typeface="Arial"/>
              </a:rPr>
              <a:t> industrial revolution</a:t>
            </a:r>
            <a:endParaRPr dirty="0"/>
          </a:p>
        </p:txBody>
      </p:sp>
      <p:sp>
        <p:nvSpPr>
          <p:cNvPr id="166" name="Google Shape;940;p48"/>
          <p:cNvSpPr/>
          <p:nvPr/>
        </p:nvSpPr>
        <p:spPr>
          <a:xfrm>
            <a:off x="5028439" y="1976665"/>
            <a:ext cx="1732570" cy="586741"/>
          </a:xfrm>
          <a:prstGeom prst="rect">
            <a:avLst/>
          </a:prstGeom>
          <a:solidFill>
            <a:srgbClr val="DEE5E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F7586"/>
              </a:buClr>
              <a:buFont typeface="Arial"/>
              <a:buNone/>
            </a:pPr>
            <a:r>
              <a:rPr lang="en-US" altLang="zh-CN" sz="1600" b="0" i="0" u="none" strike="noStrike" cap="none" dirty="0" smtClean="0">
                <a:solidFill>
                  <a:srgbClr val="5F758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altLang="zh-CN" sz="1600" b="0" i="0" u="none" strike="noStrike" cap="none" baseline="30000" dirty="0" smtClean="0">
                <a:solidFill>
                  <a:srgbClr val="5F7586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altLang="zh-CN" sz="1600" b="0" i="0" u="none" strike="noStrike" cap="none" dirty="0" smtClean="0">
                <a:solidFill>
                  <a:srgbClr val="5F7586"/>
                </a:solidFill>
                <a:latin typeface="Arial"/>
                <a:ea typeface="Arial"/>
                <a:cs typeface="Arial"/>
                <a:sym typeface="Arial"/>
              </a:rPr>
              <a:t> industrial revolution</a:t>
            </a:r>
            <a:endParaRPr dirty="0"/>
          </a:p>
        </p:txBody>
      </p:sp>
      <p:sp>
        <p:nvSpPr>
          <p:cNvPr id="167" name="Google Shape;941;p48"/>
          <p:cNvSpPr/>
          <p:nvPr/>
        </p:nvSpPr>
        <p:spPr>
          <a:xfrm>
            <a:off x="7098409" y="1970864"/>
            <a:ext cx="1732570" cy="5867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F7586"/>
              </a:buClr>
              <a:buFont typeface="Arial"/>
              <a:buNone/>
            </a:pPr>
            <a:r>
              <a:rPr lang="en-US" altLang="zh-CN" sz="1600" b="0" i="0" u="none" strike="noStrike" cap="none" dirty="0" smtClean="0">
                <a:solidFill>
                  <a:srgbClr val="5F7586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altLang="zh-CN" sz="1600" b="0" i="0" u="none" strike="noStrike" cap="none" baseline="30000" dirty="0" smtClean="0">
                <a:solidFill>
                  <a:srgbClr val="5F7586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altLang="zh-CN" sz="1600" b="0" i="0" u="none" strike="noStrike" cap="none" dirty="0" smtClean="0">
                <a:solidFill>
                  <a:srgbClr val="5F7586"/>
                </a:solidFill>
                <a:latin typeface="Arial"/>
                <a:ea typeface="Arial"/>
                <a:cs typeface="Arial"/>
                <a:sym typeface="Arial"/>
              </a:rPr>
              <a:t> industrial revolution</a:t>
            </a:r>
            <a:endParaRPr dirty="0"/>
          </a:p>
        </p:txBody>
      </p:sp>
      <p:grpSp>
        <p:nvGrpSpPr>
          <p:cNvPr id="168" name="Google Shape;942;p48"/>
          <p:cNvGrpSpPr/>
          <p:nvPr/>
        </p:nvGrpSpPr>
        <p:grpSpPr>
          <a:xfrm>
            <a:off x="7351096" y="2722518"/>
            <a:ext cx="1227196" cy="1112254"/>
            <a:chOff x="-1" y="-1"/>
            <a:chExt cx="1227194" cy="1112253"/>
          </a:xfrm>
        </p:grpSpPr>
        <p:sp>
          <p:nvSpPr>
            <p:cNvPr id="169" name="Google Shape;943;p48"/>
            <p:cNvSpPr/>
            <p:nvPr/>
          </p:nvSpPr>
          <p:spPr>
            <a:xfrm>
              <a:off x="1002582" y="572910"/>
              <a:ext cx="55667" cy="57599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944;p48"/>
            <p:cNvSpPr/>
            <p:nvPr/>
          </p:nvSpPr>
          <p:spPr>
            <a:xfrm>
              <a:off x="628834" y="717367"/>
              <a:ext cx="55667" cy="57599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" name="Google Shape;945;p48"/>
            <p:cNvGrpSpPr/>
            <p:nvPr/>
          </p:nvGrpSpPr>
          <p:grpSpPr>
            <a:xfrm>
              <a:off x="292640" y="-1"/>
              <a:ext cx="870060" cy="447127"/>
              <a:chOff x="-1" y="-1"/>
              <a:chExt cx="870059" cy="447126"/>
            </a:xfrm>
          </p:grpSpPr>
          <p:sp>
            <p:nvSpPr>
              <p:cNvPr id="222" name="Google Shape;946;p48"/>
              <p:cNvSpPr/>
              <p:nvPr/>
            </p:nvSpPr>
            <p:spPr>
              <a:xfrm>
                <a:off x="-1" y="7370"/>
                <a:ext cx="136557" cy="1412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947;p48"/>
              <p:cNvSpPr/>
              <p:nvPr/>
            </p:nvSpPr>
            <p:spPr>
              <a:xfrm>
                <a:off x="19564" y="27613"/>
                <a:ext cx="97429" cy="1008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948;p48"/>
              <p:cNvSpPr/>
              <p:nvPr/>
            </p:nvSpPr>
            <p:spPr>
              <a:xfrm>
                <a:off x="24530" y="111781"/>
                <a:ext cx="271831" cy="33534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094"/>
                    </a:moveTo>
                    <a:lnTo>
                      <a:pt x="49233" y="120000"/>
                    </a:lnTo>
                    <a:lnTo>
                      <a:pt x="120000" y="120000"/>
                    </a:lnTo>
                    <a:lnTo>
                      <a:pt x="47694" y="0"/>
                    </a:lnTo>
                    <a:lnTo>
                      <a:pt x="35383" y="5161"/>
                    </a:lnTo>
                    <a:lnTo>
                      <a:pt x="20766" y="6450"/>
                    </a:lnTo>
                    <a:lnTo>
                      <a:pt x="0" y="70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949;p48"/>
              <p:cNvSpPr/>
              <p:nvPr/>
            </p:nvSpPr>
            <p:spPr>
              <a:xfrm>
                <a:off x="120948" y="-1"/>
                <a:ext cx="372897" cy="12800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2" y="111550"/>
                    </a:moveTo>
                    <a:lnTo>
                      <a:pt x="74577" y="52394"/>
                    </a:lnTo>
                    <a:lnTo>
                      <a:pt x="116633" y="120000"/>
                    </a:lnTo>
                    <a:lnTo>
                      <a:pt x="120000" y="101405"/>
                    </a:lnTo>
                    <a:lnTo>
                      <a:pt x="80188" y="0"/>
                    </a:lnTo>
                    <a:lnTo>
                      <a:pt x="0" y="33800"/>
                    </a:lnTo>
                    <a:lnTo>
                      <a:pt x="1122" y="1115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950;p48"/>
              <p:cNvSpPr/>
              <p:nvPr/>
            </p:nvSpPr>
            <p:spPr>
              <a:xfrm>
                <a:off x="667928" y="196517"/>
                <a:ext cx="202130" cy="976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951;p48"/>
              <p:cNvSpPr/>
              <p:nvPr/>
            </p:nvSpPr>
            <p:spPr>
              <a:xfrm rot="1861650">
                <a:off x="504965" y="93687"/>
                <a:ext cx="199184" cy="1743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20000"/>
                    </a:moveTo>
                    <a:lnTo>
                      <a:pt x="50772" y="120000"/>
                    </a:lnTo>
                    <a:cubicBezTo>
                      <a:pt x="22733" y="120000"/>
                      <a:pt x="0" y="93138"/>
                      <a:pt x="0" y="60000"/>
                    </a:cubicBezTo>
                    <a:cubicBezTo>
                      <a:pt x="0" y="35144"/>
                      <a:pt x="12788" y="13822"/>
                      <a:pt x="31011" y="4716"/>
                    </a:cubicBezTo>
                    <a:cubicBezTo>
                      <a:pt x="37083" y="1677"/>
                      <a:pt x="43761" y="0"/>
                      <a:pt x="50772" y="0"/>
                    </a:cubicBezTo>
                    <a:lnTo>
                      <a:pt x="118722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" name="Google Shape;952;p48"/>
            <p:cNvSpPr/>
            <p:nvPr/>
          </p:nvSpPr>
          <p:spPr>
            <a:xfrm>
              <a:off x="624611" y="38331"/>
              <a:ext cx="55667" cy="57599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953;p48"/>
            <p:cNvGrpSpPr/>
            <p:nvPr/>
          </p:nvGrpSpPr>
          <p:grpSpPr>
            <a:xfrm>
              <a:off x="498684" y="740420"/>
              <a:ext cx="314767" cy="371832"/>
              <a:chOff x="-1" y="-1"/>
              <a:chExt cx="314766" cy="371830"/>
            </a:xfrm>
          </p:grpSpPr>
          <p:sp>
            <p:nvSpPr>
              <p:cNvPr id="215" name="Google Shape;954;p48"/>
              <p:cNvSpPr/>
              <p:nvPr/>
            </p:nvSpPr>
            <p:spPr>
              <a:xfrm>
                <a:off x="16787" y="3116"/>
                <a:ext cx="282091" cy="2212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13005"/>
                    </a:moveTo>
                    <a:cubicBezTo>
                      <a:pt x="120000" y="116772"/>
                      <a:pt x="117961" y="120000"/>
                      <a:pt x="114694" y="120000"/>
                    </a:cubicBezTo>
                    <a:cubicBezTo>
                      <a:pt x="5305" y="120000"/>
                      <a:pt x="5305" y="120000"/>
                      <a:pt x="5305" y="120000"/>
                    </a:cubicBezTo>
                    <a:cubicBezTo>
                      <a:pt x="2038" y="120000"/>
                      <a:pt x="0" y="116772"/>
                      <a:pt x="0" y="113005"/>
                    </a:cubicBezTo>
                    <a:cubicBezTo>
                      <a:pt x="0" y="6994"/>
                      <a:pt x="0" y="6994"/>
                      <a:pt x="0" y="6994"/>
                    </a:cubicBezTo>
                    <a:cubicBezTo>
                      <a:pt x="0" y="2688"/>
                      <a:pt x="2038" y="0"/>
                      <a:pt x="5305" y="0"/>
                    </a:cubicBezTo>
                    <a:cubicBezTo>
                      <a:pt x="114694" y="0"/>
                      <a:pt x="114694" y="0"/>
                      <a:pt x="114694" y="0"/>
                    </a:cubicBezTo>
                    <a:cubicBezTo>
                      <a:pt x="117961" y="0"/>
                      <a:pt x="120000" y="2688"/>
                      <a:pt x="120000" y="6994"/>
                    </a:cubicBezTo>
                    <a:lnTo>
                      <a:pt x="120000" y="1130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955;p48"/>
              <p:cNvSpPr/>
              <p:nvPr/>
            </p:nvSpPr>
            <p:spPr>
              <a:xfrm>
                <a:off x="13789" y="-1"/>
                <a:ext cx="288085" cy="227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400" y="0"/>
                    </a:moveTo>
                    <a:cubicBezTo>
                      <a:pt x="2800" y="0"/>
                      <a:pt x="0" y="3683"/>
                      <a:pt x="0" y="8422"/>
                    </a:cubicBezTo>
                    <a:cubicBezTo>
                      <a:pt x="0" y="112105"/>
                      <a:pt x="0" y="112105"/>
                      <a:pt x="0" y="112105"/>
                    </a:cubicBezTo>
                    <a:cubicBezTo>
                      <a:pt x="0" y="116316"/>
                      <a:pt x="2800" y="120000"/>
                      <a:pt x="6400" y="120000"/>
                    </a:cubicBezTo>
                    <a:cubicBezTo>
                      <a:pt x="113600" y="120000"/>
                      <a:pt x="113600" y="120000"/>
                      <a:pt x="113600" y="120000"/>
                    </a:cubicBezTo>
                    <a:cubicBezTo>
                      <a:pt x="117200" y="120000"/>
                      <a:pt x="120000" y="116316"/>
                      <a:pt x="120000" y="112105"/>
                    </a:cubicBezTo>
                    <a:cubicBezTo>
                      <a:pt x="120000" y="8422"/>
                      <a:pt x="120000" y="8422"/>
                      <a:pt x="120000" y="8422"/>
                    </a:cubicBezTo>
                    <a:cubicBezTo>
                      <a:pt x="120000" y="3683"/>
                      <a:pt x="117200" y="0"/>
                      <a:pt x="113600" y="0"/>
                    </a:cubicBezTo>
                    <a:lnTo>
                      <a:pt x="6400" y="0"/>
                    </a:lnTo>
                    <a:close/>
                    <a:moveTo>
                      <a:pt x="2000" y="112105"/>
                    </a:moveTo>
                    <a:cubicBezTo>
                      <a:pt x="2000" y="8422"/>
                      <a:pt x="2000" y="8422"/>
                      <a:pt x="2000" y="8422"/>
                    </a:cubicBezTo>
                    <a:cubicBezTo>
                      <a:pt x="2000" y="5261"/>
                      <a:pt x="4000" y="2633"/>
                      <a:pt x="6400" y="2633"/>
                    </a:cubicBezTo>
                    <a:cubicBezTo>
                      <a:pt x="113600" y="2633"/>
                      <a:pt x="113600" y="2633"/>
                      <a:pt x="113600" y="2633"/>
                    </a:cubicBezTo>
                    <a:cubicBezTo>
                      <a:pt x="116000" y="2633"/>
                      <a:pt x="118000" y="5261"/>
                      <a:pt x="118000" y="8422"/>
                    </a:cubicBezTo>
                    <a:cubicBezTo>
                      <a:pt x="118000" y="112105"/>
                      <a:pt x="118000" y="112105"/>
                      <a:pt x="118000" y="112105"/>
                    </a:cubicBezTo>
                    <a:cubicBezTo>
                      <a:pt x="118000" y="115261"/>
                      <a:pt x="116000" y="117366"/>
                      <a:pt x="113600" y="117366"/>
                    </a:cubicBezTo>
                    <a:cubicBezTo>
                      <a:pt x="6400" y="117366"/>
                      <a:pt x="6400" y="117366"/>
                      <a:pt x="6400" y="117366"/>
                    </a:cubicBezTo>
                    <a:cubicBezTo>
                      <a:pt x="4000" y="117366"/>
                      <a:pt x="2000" y="115261"/>
                      <a:pt x="2000" y="112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956;p48"/>
              <p:cNvSpPr/>
              <p:nvPr/>
            </p:nvSpPr>
            <p:spPr>
              <a:xfrm>
                <a:off x="2098" y="340973"/>
                <a:ext cx="311767" cy="30856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69677"/>
                    </a:moveTo>
                    <a:cubicBezTo>
                      <a:pt x="120000" y="96772"/>
                      <a:pt x="117788" y="120000"/>
                      <a:pt x="115216" y="120000"/>
                    </a:cubicBezTo>
                    <a:cubicBezTo>
                      <a:pt x="4783" y="120000"/>
                      <a:pt x="4783" y="120000"/>
                      <a:pt x="4783" y="120000"/>
                    </a:cubicBezTo>
                    <a:cubicBezTo>
                      <a:pt x="2211" y="120000"/>
                      <a:pt x="0" y="96772"/>
                      <a:pt x="0" y="69677"/>
                    </a:cubicBezTo>
                    <a:cubicBezTo>
                      <a:pt x="0" y="50322"/>
                      <a:pt x="0" y="50322"/>
                      <a:pt x="0" y="50322"/>
                    </a:cubicBezTo>
                    <a:cubicBezTo>
                      <a:pt x="0" y="23227"/>
                      <a:pt x="2211" y="0"/>
                      <a:pt x="4783" y="0"/>
                    </a:cubicBezTo>
                    <a:cubicBezTo>
                      <a:pt x="115216" y="0"/>
                      <a:pt x="115216" y="0"/>
                      <a:pt x="115216" y="0"/>
                    </a:cubicBezTo>
                    <a:cubicBezTo>
                      <a:pt x="117788" y="0"/>
                      <a:pt x="120000" y="23227"/>
                      <a:pt x="120000" y="50322"/>
                    </a:cubicBezTo>
                    <a:lnTo>
                      <a:pt x="120000" y="696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957;p48"/>
              <p:cNvSpPr/>
              <p:nvPr/>
            </p:nvSpPr>
            <p:spPr>
              <a:xfrm>
                <a:off x="2098" y="228458"/>
                <a:ext cx="311767" cy="12872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12555"/>
                    </a:moveTo>
                    <a:cubicBezTo>
                      <a:pt x="120000" y="116277"/>
                      <a:pt x="117788" y="120000"/>
                      <a:pt x="115216" y="120000"/>
                    </a:cubicBezTo>
                    <a:cubicBezTo>
                      <a:pt x="4783" y="120000"/>
                      <a:pt x="4783" y="120000"/>
                      <a:pt x="4783" y="120000"/>
                    </a:cubicBezTo>
                    <a:cubicBezTo>
                      <a:pt x="2211" y="120000"/>
                      <a:pt x="0" y="116277"/>
                      <a:pt x="0" y="112555"/>
                    </a:cubicBezTo>
                    <a:cubicBezTo>
                      <a:pt x="5888" y="6511"/>
                      <a:pt x="5888" y="6511"/>
                      <a:pt x="5888" y="6511"/>
                    </a:cubicBezTo>
                    <a:cubicBezTo>
                      <a:pt x="5888" y="2788"/>
                      <a:pt x="7727" y="0"/>
                      <a:pt x="10672" y="0"/>
                    </a:cubicBezTo>
                    <a:cubicBezTo>
                      <a:pt x="109327" y="0"/>
                      <a:pt x="109327" y="0"/>
                      <a:pt x="109327" y="0"/>
                    </a:cubicBezTo>
                    <a:cubicBezTo>
                      <a:pt x="112272" y="0"/>
                      <a:pt x="114111" y="2788"/>
                      <a:pt x="114111" y="6511"/>
                    </a:cubicBezTo>
                    <a:lnTo>
                      <a:pt x="120000" y="1125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958;p48"/>
              <p:cNvSpPr/>
              <p:nvPr/>
            </p:nvSpPr>
            <p:spPr>
              <a:xfrm>
                <a:off x="-1" y="226588"/>
                <a:ext cx="314766" cy="1327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72" y="0"/>
                    </a:moveTo>
                    <a:cubicBezTo>
                      <a:pt x="8000" y="0"/>
                      <a:pt x="5455" y="3611"/>
                      <a:pt x="5455" y="8122"/>
                    </a:cubicBezTo>
                    <a:cubicBezTo>
                      <a:pt x="0" y="110977"/>
                      <a:pt x="0" y="110977"/>
                      <a:pt x="0" y="110977"/>
                    </a:cubicBezTo>
                    <a:cubicBezTo>
                      <a:pt x="0" y="115488"/>
                      <a:pt x="2544" y="120000"/>
                      <a:pt x="5455" y="120000"/>
                    </a:cubicBezTo>
                    <a:cubicBezTo>
                      <a:pt x="114544" y="120000"/>
                      <a:pt x="114544" y="120000"/>
                      <a:pt x="114544" y="120000"/>
                    </a:cubicBezTo>
                    <a:cubicBezTo>
                      <a:pt x="117455" y="120000"/>
                      <a:pt x="120000" y="115488"/>
                      <a:pt x="120000" y="110977"/>
                    </a:cubicBezTo>
                    <a:cubicBezTo>
                      <a:pt x="120000" y="110977"/>
                      <a:pt x="120000" y="110977"/>
                      <a:pt x="120000" y="110977"/>
                    </a:cubicBezTo>
                    <a:cubicBezTo>
                      <a:pt x="114544" y="8122"/>
                      <a:pt x="114544" y="8122"/>
                      <a:pt x="114544" y="8122"/>
                    </a:cubicBezTo>
                    <a:cubicBezTo>
                      <a:pt x="114544" y="3611"/>
                      <a:pt x="112000" y="0"/>
                      <a:pt x="108727" y="0"/>
                    </a:cubicBezTo>
                    <a:lnTo>
                      <a:pt x="11272" y="0"/>
                    </a:lnTo>
                    <a:close/>
                    <a:moveTo>
                      <a:pt x="1455" y="110977"/>
                    </a:moveTo>
                    <a:cubicBezTo>
                      <a:pt x="7272" y="9022"/>
                      <a:pt x="7272" y="9022"/>
                      <a:pt x="7272" y="9022"/>
                    </a:cubicBezTo>
                    <a:cubicBezTo>
                      <a:pt x="7272" y="6316"/>
                      <a:pt x="8727" y="3611"/>
                      <a:pt x="11272" y="3611"/>
                    </a:cubicBezTo>
                    <a:cubicBezTo>
                      <a:pt x="108727" y="3611"/>
                      <a:pt x="108727" y="3611"/>
                      <a:pt x="108727" y="3611"/>
                    </a:cubicBezTo>
                    <a:cubicBezTo>
                      <a:pt x="111272" y="3611"/>
                      <a:pt x="112727" y="6316"/>
                      <a:pt x="112727" y="8122"/>
                    </a:cubicBezTo>
                    <a:cubicBezTo>
                      <a:pt x="112727" y="8122"/>
                      <a:pt x="118183" y="110077"/>
                      <a:pt x="118544" y="110977"/>
                    </a:cubicBezTo>
                    <a:cubicBezTo>
                      <a:pt x="118544" y="113683"/>
                      <a:pt x="116727" y="115488"/>
                      <a:pt x="114544" y="115488"/>
                    </a:cubicBezTo>
                    <a:cubicBezTo>
                      <a:pt x="5455" y="115488"/>
                      <a:pt x="5455" y="115488"/>
                      <a:pt x="5455" y="115488"/>
                    </a:cubicBezTo>
                    <a:cubicBezTo>
                      <a:pt x="3272" y="115488"/>
                      <a:pt x="1455" y="112783"/>
                      <a:pt x="1455" y="1109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959;p48"/>
              <p:cNvSpPr/>
              <p:nvPr/>
            </p:nvSpPr>
            <p:spPr>
              <a:xfrm>
                <a:off x="34773" y="17453"/>
                <a:ext cx="245218" cy="19261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12577"/>
                    </a:moveTo>
                    <a:cubicBezTo>
                      <a:pt x="120000" y="116905"/>
                      <a:pt x="117655" y="120000"/>
                      <a:pt x="114372" y="120000"/>
                    </a:cubicBezTo>
                    <a:cubicBezTo>
                      <a:pt x="5627" y="120000"/>
                      <a:pt x="5627" y="120000"/>
                      <a:pt x="5627" y="120000"/>
                    </a:cubicBezTo>
                    <a:cubicBezTo>
                      <a:pt x="2344" y="120000"/>
                      <a:pt x="0" y="116905"/>
                      <a:pt x="0" y="112577"/>
                    </a:cubicBezTo>
                    <a:cubicBezTo>
                      <a:pt x="0" y="7422"/>
                      <a:pt x="0" y="7422"/>
                      <a:pt x="0" y="7422"/>
                    </a:cubicBezTo>
                    <a:cubicBezTo>
                      <a:pt x="0" y="3094"/>
                      <a:pt x="2344" y="0"/>
                      <a:pt x="5627" y="0"/>
                    </a:cubicBezTo>
                    <a:cubicBezTo>
                      <a:pt x="114372" y="0"/>
                      <a:pt x="114372" y="0"/>
                      <a:pt x="114372" y="0"/>
                    </a:cubicBezTo>
                    <a:cubicBezTo>
                      <a:pt x="117655" y="0"/>
                      <a:pt x="120000" y="3094"/>
                      <a:pt x="120000" y="7422"/>
                    </a:cubicBezTo>
                    <a:lnTo>
                      <a:pt x="120000" y="1125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960;p48"/>
              <p:cNvSpPr/>
              <p:nvPr/>
            </p:nvSpPr>
            <p:spPr>
              <a:xfrm>
                <a:off x="118711" y="307000"/>
                <a:ext cx="78243" cy="3179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12500"/>
                    </a:moveTo>
                    <a:cubicBezTo>
                      <a:pt x="120000" y="116250"/>
                      <a:pt x="118538" y="120000"/>
                      <a:pt x="115611" y="120000"/>
                    </a:cubicBezTo>
                    <a:cubicBezTo>
                      <a:pt x="4388" y="120000"/>
                      <a:pt x="4388" y="120000"/>
                      <a:pt x="4388" y="120000"/>
                    </a:cubicBezTo>
                    <a:cubicBezTo>
                      <a:pt x="1461" y="120000"/>
                      <a:pt x="0" y="116250"/>
                      <a:pt x="0" y="112500"/>
                    </a:cubicBezTo>
                    <a:cubicBezTo>
                      <a:pt x="5855" y="7500"/>
                      <a:pt x="5855" y="7500"/>
                      <a:pt x="5855" y="7500"/>
                    </a:cubicBezTo>
                    <a:cubicBezTo>
                      <a:pt x="5855" y="0"/>
                      <a:pt x="7316" y="0"/>
                      <a:pt x="10244" y="0"/>
                    </a:cubicBezTo>
                    <a:cubicBezTo>
                      <a:pt x="109755" y="0"/>
                      <a:pt x="109755" y="0"/>
                      <a:pt x="109755" y="0"/>
                    </a:cubicBezTo>
                    <a:cubicBezTo>
                      <a:pt x="112683" y="0"/>
                      <a:pt x="114144" y="0"/>
                      <a:pt x="114144" y="7500"/>
                    </a:cubicBezTo>
                    <a:lnTo>
                      <a:pt x="120000" y="1125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961;p48"/>
            <p:cNvGrpSpPr/>
            <p:nvPr/>
          </p:nvGrpSpPr>
          <p:grpSpPr>
            <a:xfrm>
              <a:off x="1012503" y="589217"/>
              <a:ext cx="214690" cy="328473"/>
              <a:chOff x="-1" y="-1"/>
              <a:chExt cx="214689" cy="328472"/>
            </a:xfrm>
          </p:grpSpPr>
          <p:sp>
            <p:nvSpPr>
              <p:cNvPr id="209" name="Google Shape;962;p48"/>
              <p:cNvSpPr/>
              <p:nvPr/>
            </p:nvSpPr>
            <p:spPr>
              <a:xfrm>
                <a:off x="-1" y="-1"/>
                <a:ext cx="214689" cy="3284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977"/>
                    </a:moveTo>
                    <a:cubicBezTo>
                      <a:pt x="120000" y="2788"/>
                      <a:pt x="115900" y="0"/>
                      <a:pt x="111222" y="0"/>
                    </a:cubicBezTo>
                    <a:cubicBezTo>
                      <a:pt x="8777" y="0"/>
                      <a:pt x="8777" y="0"/>
                      <a:pt x="8777" y="0"/>
                    </a:cubicBezTo>
                    <a:cubicBezTo>
                      <a:pt x="4100" y="0"/>
                      <a:pt x="0" y="2788"/>
                      <a:pt x="0" y="5977"/>
                    </a:cubicBezTo>
                    <a:cubicBezTo>
                      <a:pt x="0" y="114022"/>
                      <a:pt x="0" y="114022"/>
                      <a:pt x="0" y="114022"/>
                    </a:cubicBezTo>
                    <a:cubicBezTo>
                      <a:pt x="0" y="117211"/>
                      <a:pt x="4100" y="120000"/>
                      <a:pt x="8777" y="120000"/>
                    </a:cubicBezTo>
                    <a:cubicBezTo>
                      <a:pt x="111222" y="120000"/>
                      <a:pt x="111222" y="120000"/>
                      <a:pt x="111222" y="120000"/>
                    </a:cubicBezTo>
                    <a:cubicBezTo>
                      <a:pt x="115900" y="120000"/>
                      <a:pt x="120000" y="117211"/>
                      <a:pt x="120000" y="114022"/>
                    </a:cubicBezTo>
                    <a:lnTo>
                      <a:pt x="120000" y="59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963;p48"/>
              <p:cNvSpPr/>
              <p:nvPr/>
            </p:nvSpPr>
            <p:spPr>
              <a:xfrm>
                <a:off x="30513" y="34991"/>
                <a:ext cx="153661" cy="2460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894"/>
                    </a:moveTo>
                    <a:cubicBezTo>
                      <a:pt x="120000" y="2677"/>
                      <a:pt x="115916" y="0"/>
                      <a:pt x="111022" y="0"/>
                    </a:cubicBezTo>
                    <a:cubicBezTo>
                      <a:pt x="8977" y="0"/>
                      <a:pt x="8977" y="0"/>
                      <a:pt x="8977" y="0"/>
                    </a:cubicBezTo>
                    <a:cubicBezTo>
                      <a:pt x="4083" y="0"/>
                      <a:pt x="0" y="2677"/>
                      <a:pt x="0" y="5894"/>
                    </a:cubicBezTo>
                    <a:cubicBezTo>
                      <a:pt x="0" y="114105"/>
                      <a:pt x="0" y="114105"/>
                      <a:pt x="0" y="114105"/>
                    </a:cubicBezTo>
                    <a:cubicBezTo>
                      <a:pt x="0" y="117322"/>
                      <a:pt x="4083" y="120000"/>
                      <a:pt x="8977" y="120000"/>
                    </a:cubicBezTo>
                    <a:cubicBezTo>
                      <a:pt x="111022" y="120000"/>
                      <a:pt x="111022" y="120000"/>
                      <a:pt x="111022" y="120000"/>
                    </a:cubicBezTo>
                    <a:cubicBezTo>
                      <a:pt x="116733" y="120000"/>
                      <a:pt x="120000" y="117322"/>
                      <a:pt x="120000" y="114105"/>
                    </a:cubicBezTo>
                    <a:lnTo>
                      <a:pt x="120000" y="58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964;p48"/>
              <p:cNvSpPr/>
              <p:nvPr/>
            </p:nvSpPr>
            <p:spPr>
              <a:xfrm>
                <a:off x="91541" y="11710"/>
                <a:ext cx="30515" cy="1270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0000"/>
                    </a:moveTo>
                    <a:cubicBezTo>
                      <a:pt x="120000" y="105000"/>
                      <a:pt x="103450" y="120000"/>
                      <a:pt x="78622" y="120000"/>
                    </a:cubicBezTo>
                    <a:cubicBezTo>
                      <a:pt x="41377" y="120000"/>
                      <a:pt x="41377" y="120000"/>
                      <a:pt x="41377" y="120000"/>
                    </a:cubicBezTo>
                    <a:cubicBezTo>
                      <a:pt x="16550" y="120000"/>
                      <a:pt x="0" y="105000"/>
                      <a:pt x="0" y="90000"/>
                    </a:cubicBezTo>
                    <a:cubicBezTo>
                      <a:pt x="0" y="45000"/>
                      <a:pt x="0" y="45000"/>
                      <a:pt x="0" y="45000"/>
                    </a:cubicBezTo>
                    <a:cubicBezTo>
                      <a:pt x="0" y="15000"/>
                      <a:pt x="16550" y="0"/>
                      <a:pt x="41377" y="0"/>
                    </a:cubicBezTo>
                    <a:cubicBezTo>
                      <a:pt x="78622" y="0"/>
                      <a:pt x="78622" y="0"/>
                      <a:pt x="78622" y="0"/>
                    </a:cubicBezTo>
                    <a:cubicBezTo>
                      <a:pt x="103450" y="0"/>
                      <a:pt x="120000" y="15000"/>
                      <a:pt x="120000" y="45000"/>
                    </a:cubicBezTo>
                    <a:lnTo>
                      <a:pt x="120000" y="9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965;p48"/>
              <p:cNvSpPr/>
              <p:nvPr/>
            </p:nvSpPr>
            <p:spPr>
              <a:xfrm>
                <a:off x="69746" y="294607"/>
                <a:ext cx="74106" cy="22576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0000"/>
                    </a:moveTo>
                    <a:cubicBezTo>
                      <a:pt x="120000" y="102855"/>
                      <a:pt x="101411" y="120000"/>
                      <a:pt x="79438" y="120000"/>
                    </a:cubicBezTo>
                    <a:cubicBezTo>
                      <a:pt x="40561" y="120000"/>
                      <a:pt x="40561" y="120000"/>
                      <a:pt x="40561" y="120000"/>
                    </a:cubicBezTo>
                    <a:cubicBezTo>
                      <a:pt x="18588" y="120000"/>
                      <a:pt x="0" y="102855"/>
                      <a:pt x="0" y="80000"/>
                    </a:cubicBezTo>
                    <a:cubicBezTo>
                      <a:pt x="0" y="40000"/>
                      <a:pt x="0" y="40000"/>
                      <a:pt x="0" y="40000"/>
                    </a:cubicBezTo>
                    <a:cubicBezTo>
                      <a:pt x="0" y="17144"/>
                      <a:pt x="18588" y="0"/>
                      <a:pt x="40561" y="0"/>
                    </a:cubicBezTo>
                    <a:cubicBezTo>
                      <a:pt x="79438" y="0"/>
                      <a:pt x="79438" y="0"/>
                      <a:pt x="79438" y="0"/>
                    </a:cubicBezTo>
                    <a:cubicBezTo>
                      <a:pt x="101411" y="0"/>
                      <a:pt x="120000" y="17144"/>
                      <a:pt x="120000" y="40000"/>
                    </a:cubicBezTo>
                    <a:lnTo>
                      <a:pt x="120000" y="8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966;p48"/>
              <p:cNvSpPr/>
              <p:nvPr/>
            </p:nvSpPr>
            <p:spPr>
              <a:xfrm>
                <a:off x="162377" y="294607"/>
                <a:ext cx="21797" cy="22576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0000"/>
                    </a:moveTo>
                    <a:cubicBezTo>
                      <a:pt x="120000" y="102855"/>
                      <a:pt x="102855" y="120000"/>
                      <a:pt x="80000" y="120000"/>
                    </a:cubicBezTo>
                    <a:cubicBezTo>
                      <a:pt x="40000" y="120000"/>
                      <a:pt x="40000" y="120000"/>
                      <a:pt x="40000" y="120000"/>
                    </a:cubicBezTo>
                    <a:cubicBezTo>
                      <a:pt x="17144" y="120000"/>
                      <a:pt x="0" y="102855"/>
                      <a:pt x="0" y="80000"/>
                    </a:cubicBezTo>
                    <a:cubicBezTo>
                      <a:pt x="0" y="40000"/>
                      <a:pt x="0" y="40000"/>
                      <a:pt x="0" y="40000"/>
                    </a:cubicBezTo>
                    <a:cubicBezTo>
                      <a:pt x="0" y="17144"/>
                      <a:pt x="17144" y="0"/>
                      <a:pt x="40000" y="0"/>
                    </a:cubicBezTo>
                    <a:cubicBezTo>
                      <a:pt x="80000" y="0"/>
                      <a:pt x="80000" y="0"/>
                      <a:pt x="80000" y="0"/>
                    </a:cubicBezTo>
                    <a:cubicBezTo>
                      <a:pt x="102855" y="0"/>
                      <a:pt x="120000" y="17144"/>
                      <a:pt x="120000" y="40000"/>
                    </a:cubicBezTo>
                    <a:lnTo>
                      <a:pt x="120000" y="8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967;p48"/>
              <p:cNvSpPr/>
              <p:nvPr/>
            </p:nvSpPr>
            <p:spPr>
              <a:xfrm>
                <a:off x="30513" y="294607"/>
                <a:ext cx="22887" cy="22576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0000"/>
                    </a:moveTo>
                    <a:cubicBezTo>
                      <a:pt x="120000" y="102855"/>
                      <a:pt x="98183" y="120000"/>
                      <a:pt x="76361" y="120000"/>
                    </a:cubicBezTo>
                    <a:cubicBezTo>
                      <a:pt x="38183" y="120000"/>
                      <a:pt x="38183" y="120000"/>
                      <a:pt x="38183" y="120000"/>
                    </a:cubicBezTo>
                    <a:cubicBezTo>
                      <a:pt x="16361" y="120000"/>
                      <a:pt x="0" y="102855"/>
                      <a:pt x="0" y="80000"/>
                    </a:cubicBezTo>
                    <a:cubicBezTo>
                      <a:pt x="0" y="40000"/>
                      <a:pt x="0" y="40000"/>
                      <a:pt x="0" y="40000"/>
                    </a:cubicBezTo>
                    <a:cubicBezTo>
                      <a:pt x="0" y="17144"/>
                      <a:pt x="16361" y="0"/>
                      <a:pt x="38183" y="0"/>
                    </a:cubicBezTo>
                    <a:cubicBezTo>
                      <a:pt x="76361" y="0"/>
                      <a:pt x="76361" y="0"/>
                      <a:pt x="76361" y="0"/>
                    </a:cubicBezTo>
                    <a:cubicBezTo>
                      <a:pt x="98183" y="0"/>
                      <a:pt x="120000" y="17144"/>
                      <a:pt x="120000" y="40000"/>
                    </a:cubicBezTo>
                    <a:lnTo>
                      <a:pt x="120000" y="8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968;p48"/>
            <p:cNvGrpSpPr/>
            <p:nvPr/>
          </p:nvGrpSpPr>
          <p:grpSpPr>
            <a:xfrm>
              <a:off x="559295" y="110159"/>
              <a:ext cx="188685" cy="96215"/>
              <a:chOff x="0" y="0"/>
              <a:chExt cx="188684" cy="96214"/>
            </a:xfrm>
          </p:grpSpPr>
          <p:sp>
            <p:nvSpPr>
              <p:cNvPr id="206" name="Google Shape;969;p48"/>
              <p:cNvSpPr/>
              <p:nvPr/>
            </p:nvSpPr>
            <p:spPr>
              <a:xfrm rot="5400000">
                <a:off x="61661" y="-30810"/>
                <a:ext cx="65362" cy="18868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697" y="1238"/>
                    </a:moveTo>
                    <a:cubicBezTo>
                      <a:pt x="-1416" y="2281"/>
                      <a:pt x="140" y="3838"/>
                      <a:pt x="3254" y="4356"/>
                    </a:cubicBezTo>
                    <a:cubicBezTo>
                      <a:pt x="67077" y="15262"/>
                      <a:pt x="105992" y="37074"/>
                      <a:pt x="105992" y="60449"/>
                    </a:cubicBezTo>
                    <a:cubicBezTo>
                      <a:pt x="105992" y="83304"/>
                      <a:pt x="68634" y="104597"/>
                      <a:pt x="9477" y="115503"/>
                    </a:cubicBezTo>
                    <a:cubicBezTo>
                      <a:pt x="6368" y="116541"/>
                      <a:pt x="4811" y="117578"/>
                      <a:pt x="7925" y="119140"/>
                    </a:cubicBezTo>
                    <a:cubicBezTo>
                      <a:pt x="9477" y="120178"/>
                      <a:pt x="12591" y="120178"/>
                      <a:pt x="17262" y="119659"/>
                    </a:cubicBezTo>
                    <a:cubicBezTo>
                      <a:pt x="79527" y="107716"/>
                      <a:pt x="120000" y="84860"/>
                      <a:pt x="120000" y="60449"/>
                    </a:cubicBezTo>
                    <a:cubicBezTo>
                      <a:pt x="120000" y="34999"/>
                      <a:pt x="77970" y="12144"/>
                      <a:pt x="11034" y="200"/>
                    </a:cubicBezTo>
                    <a:cubicBezTo>
                      <a:pt x="6368" y="-317"/>
                      <a:pt x="3254" y="200"/>
                      <a:pt x="1697" y="12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970;p48"/>
              <p:cNvSpPr/>
              <p:nvPr/>
            </p:nvSpPr>
            <p:spPr>
              <a:xfrm rot="5400000">
                <a:off x="69748" y="-27506"/>
                <a:ext cx="47710" cy="13095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371" y="1791"/>
                    </a:moveTo>
                    <a:cubicBezTo>
                      <a:pt x="-1982" y="3297"/>
                      <a:pt x="197" y="5547"/>
                      <a:pt x="4551" y="6297"/>
                    </a:cubicBezTo>
                    <a:cubicBezTo>
                      <a:pt x="63362" y="16815"/>
                      <a:pt x="100398" y="37841"/>
                      <a:pt x="100398" y="60372"/>
                    </a:cubicBezTo>
                    <a:cubicBezTo>
                      <a:pt x="100398" y="82153"/>
                      <a:pt x="65542" y="102428"/>
                      <a:pt x="11085" y="113696"/>
                    </a:cubicBezTo>
                    <a:cubicBezTo>
                      <a:pt x="6731" y="114446"/>
                      <a:pt x="4551" y="116697"/>
                      <a:pt x="6731" y="118203"/>
                    </a:cubicBezTo>
                    <a:cubicBezTo>
                      <a:pt x="8911" y="119703"/>
                      <a:pt x="15445" y="120453"/>
                      <a:pt x="19799" y="119703"/>
                    </a:cubicBezTo>
                    <a:cubicBezTo>
                      <a:pt x="80790" y="107684"/>
                      <a:pt x="120000" y="85153"/>
                      <a:pt x="120000" y="60372"/>
                    </a:cubicBezTo>
                    <a:cubicBezTo>
                      <a:pt x="120000" y="35590"/>
                      <a:pt x="78610" y="12309"/>
                      <a:pt x="15445" y="291"/>
                    </a:cubicBezTo>
                    <a:cubicBezTo>
                      <a:pt x="8911" y="-459"/>
                      <a:pt x="4551" y="291"/>
                      <a:pt x="2371" y="17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971;p48"/>
              <p:cNvSpPr/>
              <p:nvPr/>
            </p:nvSpPr>
            <p:spPr>
              <a:xfrm rot="5400000">
                <a:off x="78018" y="-25527"/>
                <a:ext cx="31846" cy="828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528" y="2873"/>
                    </a:moveTo>
                    <a:cubicBezTo>
                      <a:pt x="-2942" y="5269"/>
                      <a:pt x="290" y="8872"/>
                      <a:pt x="6761" y="10072"/>
                    </a:cubicBezTo>
                    <a:cubicBezTo>
                      <a:pt x="58528" y="20875"/>
                      <a:pt x="90880" y="40072"/>
                      <a:pt x="90880" y="60476"/>
                    </a:cubicBezTo>
                    <a:cubicBezTo>
                      <a:pt x="90880" y="80881"/>
                      <a:pt x="61761" y="100078"/>
                      <a:pt x="13233" y="109680"/>
                    </a:cubicBezTo>
                    <a:cubicBezTo>
                      <a:pt x="6761" y="112081"/>
                      <a:pt x="3528" y="114483"/>
                      <a:pt x="6761" y="116879"/>
                    </a:cubicBezTo>
                    <a:cubicBezTo>
                      <a:pt x="10000" y="120482"/>
                      <a:pt x="19704" y="120482"/>
                      <a:pt x="26176" y="119281"/>
                    </a:cubicBezTo>
                    <a:cubicBezTo>
                      <a:pt x="84409" y="107283"/>
                      <a:pt x="120000" y="84478"/>
                      <a:pt x="120000" y="60476"/>
                    </a:cubicBezTo>
                    <a:cubicBezTo>
                      <a:pt x="120000" y="35274"/>
                      <a:pt x="81176" y="12469"/>
                      <a:pt x="22937" y="471"/>
                    </a:cubicBezTo>
                    <a:cubicBezTo>
                      <a:pt x="13233" y="-729"/>
                      <a:pt x="6761" y="471"/>
                      <a:pt x="3528" y="28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972;p48"/>
            <p:cNvGrpSpPr/>
            <p:nvPr/>
          </p:nvGrpSpPr>
          <p:grpSpPr>
            <a:xfrm>
              <a:off x="-1" y="592658"/>
              <a:ext cx="320084" cy="370905"/>
              <a:chOff x="-1" y="-1"/>
              <a:chExt cx="320083" cy="370903"/>
            </a:xfrm>
          </p:grpSpPr>
          <p:sp>
            <p:nvSpPr>
              <p:cNvPr id="189" name="Google Shape;973;p48"/>
              <p:cNvSpPr/>
              <p:nvPr/>
            </p:nvSpPr>
            <p:spPr>
              <a:xfrm rot="1800000">
                <a:off x="68292" y="24281"/>
                <a:ext cx="183498" cy="32233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977"/>
                    </a:moveTo>
                    <a:cubicBezTo>
                      <a:pt x="120000" y="2788"/>
                      <a:pt x="115900" y="0"/>
                      <a:pt x="111222" y="0"/>
                    </a:cubicBezTo>
                    <a:cubicBezTo>
                      <a:pt x="8777" y="0"/>
                      <a:pt x="8777" y="0"/>
                      <a:pt x="8777" y="0"/>
                    </a:cubicBezTo>
                    <a:cubicBezTo>
                      <a:pt x="4100" y="0"/>
                      <a:pt x="0" y="2788"/>
                      <a:pt x="0" y="5977"/>
                    </a:cubicBezTo>
                    <a:cubicBezTo>
                      <a:pt x="0" y="114022"/>
                      <a:pt x="0" y="114022"/>
                      <a:pt x="0" y="114022"/>
                    </a:cubicBezTo>
                    <a:cubicBezTo>
                      <a:pt x="0" y="117211"/>
                      <a:pt x="4100" y="120000"/>
                      <a:pt x="8777" y="120000"/>
                    </a:cubicBezTo>
                    <a:cubicBezTo>
                      <a:pt x="111222" y="120000"/>
                      <a:pt x="111222" y="120000"/>
                      <a:pt x="111222" y="120000"/>
                    </a:cubicBezTo>
                    <a:cubicBezTo>
                      <a:pt x="115900" y="120000"/>
                      <a:pt x="120000" y="117211"/>
                      <a:pt x="120000" y="114022"/>
                    </a:cubicBezTo>
                    <a:lnTo>
                      <a:pt x="120000" y="59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974;p48"/>
              <p:cNvSpPr/>
              <p:nvPr/>
            </p:nvSpPr>
            <p:spPr>
              <a:xfrm rot="1800000">
                <a:off x="123420" y="58401"/>
                <a:ext cx="152169" cy="117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1177"/>
                    </a:moveTo>
                    <a:cubicBezTo>
                      <a:pt x="120000" y="102355"/>
                      <a:pt x="102355" y="120000"/>
                      <a:pt x="77644" y="120000"/>
                    </a:cubicBezTo>
                    <a:cubicBezTo>
                      <a:pt x="38822" y="120000"/>
                      <a:pt x="38822" y="120000"/>
                      <a:pt x="38822" y="120000"/>
                    </a:cubicBezTo>
                    <a:cubicBezTo>
                      <a:pt x="17644" y="120000"/>
                      <a:pt x="0" y="102355"/>
                      <a:pt x="0" y="81177"/>
                    </a:cubicBezTo>
                    <a:cubicBezTo>
                      <a:pt x="0" y="42355"/>
                      <a:pt x="0" y="42355"/>
                      <a:pt x="0" y="42355"/>
                    </a:cubicBezTo>
                    <a:cubicBezTo>
                      <a:pt x="0" y="17644"/>
                      <a:pt x="17644" y="0"/>
                      <a:pt x="38822" y="0"/>
                    </a:cubicBezTo>
                    <a:cubicBezTo>
                      <a:pt x="77644" y="0"/>
                      <a:pt x="77644" y="0"/>
                      <a:pt x="77644" y="0"/>
                    </a:cubicBezTo>
                    <a:cubicBezTo>
                      <a:pt x="102355" y="0"/>
                      <a:pt x="120000" y="17644"/>
                      <a:pt x="120000" y="42355"/>
                    </a:cubicBezTo>
                    <a:lnTo>
                      <a:pt x="120000" y="81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" name="Google Shape;975;p48"/>
              <p:cNvGrpSpPr/>
              <p:nvPr/>
            </p:nvGrpSpPr>
            <p:grpSpPr>
              <a:xfrm>
                <a:off x="32480" y="170966"/>
                <a:ext cx="174869" cy="167975"/>
                <a:chOff x="-1" y="0"/>
                <a:chExt cx="174867" cy="167973"/>
              </a:xfrm>
            </p:grpSpPr>
            <p:grpSp>
              <p:nvGrpSpPr>
                <p:cNvPr id="194" name="Google Shape;976;p48"/>
                <p:cNvGrpSpPr/>
                <p:nvPr/>
              </p:nvGrpSpPr>
              <p:grpSpPr>
                <a:xfrm>
                  <a:off x="45717" y="0"/>
                  <a:ext cx="129149" cy="88787"/>
                  <a:chOff x="-1" y="0"/>
                  <a:chExt cx="129148" cy="88786"/>
                </a:xfrm>
              </p:grpSpPr>
              <p:sp>
                <p:nvSpPr>
                  <p:cNvPr id="203" name="Google Shape;977;p48"/>
                  <p:cNvSpPr/>
                  <p:nvPr/>
                </p:nvSpPr>
                <p:spPr>
                  <a:xfrm rot="1800000">
                    <a:off x="4457" y="4696"/>
                    <a:ext cx="25386" cy="24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00" h="120000" extrusionOk="0">
                        <a:moveTo>
                          <a:pt x="120000" y="77644"/>
                        </a:moveTo>
                        <a:cubicBezTo>
                          <a:pt x="120000" y="102355"/>
                          <a:pt x="102355" y="120000"/>
                          <a:pt x="77644" y="120000"/>
                        </a:cubicBezTo>
                        <a:cubicBezTo>
                          <a:pt x="38822" y="120000"/>
                          <a:pt x="38822" y="120000"/>
                          <a:pt x="38822" y="120000"/>
                        </a:cubicBezTo>
                        <a:cubicBezTo>
                          <a:pt x="17644" y="120000"/>
                          <a:pt x="0" y="102355"/>
                          <a:pt x="0" y="77644"/>
                        </a:cubicBezTo>
                        <a:cubicBezTo>
                          <a:pt x="0" y="38822"/>
                          <a:pt x="0" y="38822"/>
                          <a:pt x="0" y="38822"/>
                        </a:cubicBezTo>
                        <a:cubicBezTo>
                          <a:pt x="0" y="17644"/>
                          <a:pt x="17644" y="0"/>
                          <a:pt x="38822" y="0"/>
                        </a:cubicBezTo>
                        <a:cubicBezTo>
                          <a:pt x="77644" y="0"/>
                          <a:pt x="77644" y="0"/>
                          <a:pt x="77644" y="0"/>
                        </a:cubicBezTo>
                        <a:cubicBezTo>
                          <a:pt x="102355" y="0"/>
                          <a:pt x="120000" y="17644"/>
                          <a:pt x="120000" y="38822"/>
                        </a:cubicBezTo>
                        <a:lnTo>
                          <a:pt x="120000" y="776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53975" tIns="53975" rIns="53975" bIns="539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33746"/>
                      </a:buClr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" name="Google Shape;978;p48"/>
                  <p:cNvSpPr/>
                  <p:nvPr/>
                </p:nvSpPr>
                <p:spPr>
                  <a:xfrm rot="1800000">
                    <a:off x="50938" y="31532"/>
                    <a:ext cx="25387" cy="24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00" h="120000" extrusionOk="0">
                        <a:moveTo>
                          <a:pt x="120000" y="77644"/>
                        </a:moveTo>
                        <a:cubicBezTo>
                          <a:pt x="120000" y="102355"/>
                          <a:pt x="102355" y="120000"/>
                          <a:pt x="77644" y="120000"/>
                        </a:cubicBezTo>
                        <a:cubicBezTo>
                          <a:pt x="38822" y="120000"/>
                          <a:pt x="38822" y="120000"/>
                          <a:pt x="38822" y="120000"/>
                        </a:cubicBezTo>
                        <a:cubicBezTo>
                          <a:pt x="17644" y="120000"/>
                          <a:pt x="0" y="102355"/>
                          <a:pt x="0" y="77644"/>
                        </a:cubicBezTo>
                        <a:cubicBezTo>
                          <a:pt x="0" y="38822"/>
                          <a:pt x="0" y="38822"/>
                          <a:pt x="0" y="38822"/>
                        </a:cubicBezTo>
                        <a:cubicBezTo>
                          <a:pt x="0" y="17644"/>
                          <a:pt x="17644" y="0"/>
                          <a:pt x="38822" y="0"/>
                        </a:cubicBezTo>
                        <a:cubicBezTo>
                          <a:pt x="77644" y="0"/>
                          <a:pt x="77644" y="0"/>
                          <a:pt x="77644" y="0"/>
                        </a:cubicBezTo>
                        <a:cubicBezTo>
                          <a:pt x="102355" y="0"/>
                          <a:pt x="120000" y="17644"/>
                          <a:pt x="120000" y="38822"/>
                        </a:cubicBezTo>
                        <a:lnTo>
                          <a:pt x="120000" y="776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53975" tIns="53975" rIns="53975" bIns="539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33746"/>
                      </a:buClr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" name="Google Shape;979;p48"/>
                  <p:cNvSpPr/>
                  <p:nvPr/>
                </p:nvSpPr>
                <p:spPr>
                  <a:xfrm rot="1800000">
                    <a:off x="99304" y="59456"/>
                    <a:ext cx="25386" cy="24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00" h="120000" extrusionOk="0">
                        <a:moveTo>
                          <a:pt x="120000" y="77644"/>
                        </a:moveTo>
                        <a:cubicBezTo>
                          <a:pt x="120000" y="102355"/>
                          <a:pt x="102355" y="120000"/>
                          <a:pt x="77644" y="120000"/>
                        </a:cubicBezTo>
                        <a:cubicBezTo>
                          <a:pt x="38822" y="120000"/>
                          <a:pt x="38822" y="120000"/>
                          <a:pt x="38822" y="120000"/>
                        </a:cubicBezTo>
                        <a:cubicBezTo>
                          <a:pt x="17644" y="120000"/>
                          <a:pt x="0" y="102355"/>
                          <a:pt x="0" y="77644"/>
                        </a:cubicBezTo>
                        <a:cubicBezTo>
                          <a:pt x="0" y="38822"/>
                          <a:pt x="0" y="38822"/>
                          <a:pt x="0" y="38822"/>
                        </a:cubicBezTo>
                        <a:cubicBezTo>
                          <a:pt x="0" y="17644"/>
                          <a:pt x="17644" y="0"/>
                          <a:pt x="38822" y="0"/>
                        </a:cubicBezTo>
                        <a:cubicBezTo>
                          <a:pt x="77644" y="0"/>
                          <a:pt x="77644" y="0"/>
                          <a:pt x="77644" y="0"/>
                        </a:cubicBezTo>
                        <a:cubicBezTo>
                          <a:pt x="102355" y="0"/>
                          <a:pt x="120000" y="17644"/>
                          <a:pt x="120000" y="38822"/>
                        </a:cubicBezTo>
                        <a:lnTo>
                          <a:pt x="120000" y="776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53975" tIns="53975" rIns="53975" bIns="539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33746"/>
                      </a:buClr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95" name="Google Shape;980;p48"/>
                <p:cNvGrpSpPr/>
                <p:nvPr/>
              </p:nvGrpSpPr>
              <p:grpSpPr>
                <a:xfrm>
                  <a:off x="22951" y="39431"/>
                  <a:ext cx="129149" cy="88788"/>
                  <a:chOff x="-1" y="0"/>
                  <a:chExt cx="129148" cy="88786"/>
                </a:xfrm>
              </p:grpSpPr>
              <p:sp>
                <p:nvSpPr>
                  <p:cNvPr id="200" name="Google Shape;981;p48"/>
                  <p:cNvSpPr/>
                  <p:nvPr/>
                </p:nvSpPr>
                <p:spPr>
                  <a:xfrm rot="1800000">
                    <a:off x="4457" y="4696"/>
                    <a:ext cx="25386" cy="24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00" h="120000" extrusionOk="0">
                        <a:moveTo>
                          <a:pt x="120000" y="77644"/>
                        </a:moveTo>
                        <a:cubicBezTo>
                          <a:pt x="120000" y="102355"/>
                          <a:pt x="102355" y="120000"/>
                          <a:pt x="77644" y="120000"/>
                        </a:cubicBezTo>
                        <a:cubicBezTo>
                          <a:pt x="38822" y="120000"/>
                          <a:pt x="38822" y="120000"/>
                          <a:pt x="38822" y="120000"/>
                        </a:cubicBezTo>
                        <a:cubicBezTo>
                          <a:pt x="17644" y="120000"/>
                          <a:pt x="0" y="102355"/>
                          <a:pt x="0" y="77644"/>
                        </a:cubicBezTo>
                        <a:cubicBezTo>
                          <a:pt x="0" y="38822"/>
                          <a:pt x="0" y="38822"/>
                          <a:pt x="0" y="38822"/>
                        </a:cubicBezTo>
                        <a:cubicBezTo>
                          <a:pt x="0" y="17644"/>
                          <a:pt x="17644" y="0"/>
                          <a:pt x="38822" y="0"/>
                        </a:cubicBezTo>
                        <a:cubicBezTo>
                          <a:pt x="77644" y="0"/>
                          <a:pt x="77644" y="0"/>
                          <a:pt x="77644" y="0"/>
                        </a:cubicBezTo>
                        <a:cubicBezTo>
                          <a:pt x="102355" y="0"/>
                          <a:pt x="120000" y="17644"/>
                          <a:pt x="120000" y="38822"/>
                        </a:cubicBezTo>
                        <a:lnTo>
                          <a:pt x="120000" y="776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53975" tIns="53975" rIns="53975" bIns="539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33746"/>
                      </a:buClr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" name="Google Shape;982;p48"/>
                  <p:cNvSpPr/>
                  <p:nvPr/>
                </p:nvSpPr>
                <p:spPr>
                  <a:xfrm rot="1800000">
                    <a:off x="50938" y="31532"/>
                    <a:ext cx="25387" cy="24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00" h="120000" extrusionOk="0">
                        <a:moveTo>
                          <a:pt x="120000" y="77644"/>
                        </a:moveTo>
                        <a:cubicBezTo>
                          <a:pt x="120000" y="102355"/>
                          <a:pt x="102355" y="120000"/>
                          <a:pt x="77644" y="120000"/>
                        </a:cubicBezTo>
                        <a:cubicBezTo>
                          <a:pt x="38822" y="120000"/>
                          <a:pt x="38822" y="120000"/>
                          <a:pt x="38822" y="120000"/>
                        </a:cubicBezTo>
                        <a:cubicBezTo>
                          <a:pt x="17644" y="120000"/>
                          <a:pt x="0" y="102355"/>
                          <a:pt x="0" y="77644"/>
                        </a:cubicBezTo>
                        <a:cubicBezTo>
                          <a:pt x="0" y="38822"/>
                          <a:pt x="0" y="38822"/>
                          <a:pt x="0" y="38822"/>
                        </a:cubicBezTo>
                        <a:cubicBezTo>
                          <a:pt x="0" y="17644"/>
                          <a:pt x="17644" y="0"/>
                          <a:pt x="38822" y="0"/>
                        </a:cubicBezTo>
                        <a:cubicBezTo>
                          <a:pt x="77644" y="0"/>
                          <a:pt x="77644" y="0"/>
                          <a:pt x="77644" y="0"/>
                        </a:cubicBezTo>
                        <a:cubicBezTo>
                          <a:pt x="102355" y="0"/>
                          <a:pt x="120000" y="17644"/>
                          <a:pt x="120000" y="38822"/>
                        </a:cubicBezTo>
                        <a:lnTo>
                          <a:pt x="120000" y="776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53975" tIns="53975" rIns="53975" bIns="539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33746"/>
                      </a:buClr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" name="Google Shape;983;p48"/>
                  <p:cNvSpPr/>
                  <p:nvPr/>
                </p:nvSpPr>
                <p:spPr>
                  <a:xfrm rot="1800000">
                    <a:off x="99304" y="59456"/>
                    <a:ext cx="25386" cy="24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00" h="120000" extrusionOk="0">
                        <a:moveTo>
                          <a:pt x="120000" y="77644"/>
                        </a:moveTo>
                        <a:cubicBezTo>
                          <a:pt x="120000" y="102355"/>
                          <a:pt x="102355" y="120000"/>
                          <a:pt x="77644" y="120000"/>
                        </a:cubicBezTo>
                        <a:cubicBezTo>
                          <a:pt x="38822" y="120000"/>
                          <a:pt x="38822" y="120000"/>
                          <a:pt x="38822" y="120000"/>
                        </a:cubicBezTo>
                        <a:cubicBezTo>
                          <a:pt x="17644" y="120000"/>
                          <a:pt x="0" y="102355"/>
                          <a:pt x="0" y="77644"/>
                        </a:cubicBezTo>
                        <a:cubicBezTo>
                          <a:pt x="0" y="38822"/>
                          <a:pt x="0" y="38822"/>
                          <a:pt x="0" y="38822"/>
                        </a:cubicBezTo>
                        <a:cubicBezTo>
                          <a:pt x="0" y="17644"/>
                          <a:pt x="17644" y="0"/>
                          <a:pt x="38822" y="0"/>
                        </a:cubicBezTo>
                        <a:cubicBezTo>
                          <a:pt x="77644" y="0"/>
                          <a:pt x="77644" y="0"/>
                          <a:pt x="77644" y="0"/>
                        </a:cubicBezTo>
                        <a:cubicBezTo>
                          <a:pt x="102355" y="0"/>
                          <a:pt x="120000" y="17644"/>
                          <a:pt x="120000" y="38822"/>
                        </a:cubicBezTo>
                        <a:lnTo>
                          <a:pt x="120000" y="776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53975" tIns="53975" rIns="53975" bIns="539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33746"/>
                      </a:buClr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96" name="Google Shape;984;p48"/>
                <p:cNvGrpSpPr/>
                <p:nvPr/>
              </p:nvGrpSpPr>
              <p:grpSpPr>
                <a:xfrm>
                  <a:off x="-1" y="79186"/>
                  <a:ext cx="129149" cy="88787"/>
                  <a:chOff x="-1" y="0"/>
                  <a:chExt cx="129148" cy="88786"/>
                </a:xfrm>
              </p:grpSpPr>
              <p:sp>
                <p:nvSpPr>
                  <p:cNvPr id="197" name="Google Shape;985;p48"/>
                  <p:cNvSpPr/>
                  <p:nvPr/>
                </p:nvSpPr>
                <p:spPr>
                  <a:xfrm rot="1800000">
                    <a:off x="4457" y="4696"/>
                    <a:ext cx="25386" cy="24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00" h="120000" extrusionOk="0">
                        <a:moveTo>
                          <a:pt x="120000" y="77644"/>
                        </a:moveTo>
                        <a:cubicBezTo>
                          <a:pt x="120000" y="102355"/>
                          <a:pt x="102355" y="120000"/>
                          <a:pt x="77644" y="120000"/>
                        </a:cubicBezTo>
                        <a:cubicBezTo>
                          <a:pt x="38822" y="120000"/>
                          <a:pt x="38822" y="120000"/>
                          <a:pt x="38822" y="120000"/>
                        </a:cubicBezTo>
                        <a:cubicBezTo>
                          <a:pt x="17644" y="120000"/>
                          <a:pt x="0" y="102355"/>
                          <a:pt x="0" y="77644"/>
                        </a:cubicBezTo>
                        <a:cubicBezTo>
                          <a:pt x="0" y="38822"/>
                          <a:pt x="0" y="38822"/>
                          <a:pt x="0" y="38822"/>
                        </a:cubicBezTo>
                        <a:cubicBezTo>
                          <a:pt x="0" y="17644"/>
                          <a:pt x="17644" y="0"/>
                          <a:pt x="38822" y="0"/>
                        </a:cubicBezTo>
                        <a:cubicBezTo>
                          <a:pt x="77644" y="0"/>
                          <a:pt x="77644" y="0"/>
                          <a:pt x="77644" y="0"/>
                        </a:cubicBezTo>
                        <a:cubicBezTo>
                          <a:pt x="102355" y="0"/>
                          <a:pt x="120000" y="17644"/>
                          <a:pt x="120000" y="38822"/>
                        </a:cubicBezTo>
                        <a:lnTo>
                          <a:pt x="120000" y="776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53975" tIns="53975" rIns="53975" bIns="539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33746"/>
                      </a:buClr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" name="Google Shape;986;p48"/>
                  <p:cNvSpPr/>
                  <p:nvPr/>
                </p:nvSpPr>
                <p:spPr>
                  <a:xfrm rot="1800000">
                    <a:off x="50938" y="31532"/>
                    <a:ext cx="25387" cy="24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00" h="120000" extrusionOk="0">
                        <a:moveTo>
                          <a:pt x="120000" y="77644"/>
                        </a:moveTo>
                        <a:cubicBezTo>
                          <a:pt x="120000" y="102355"/>
                          <a:pt x="102355" y="120000"/>
                          <a:pt x="77644" y="120000"/>
                        </a:cubicBezTo>
                        <a:cubicBezTo>
                          <a:pt x="38822" y="120000"/>
                          <a:pt x="38822" y="120000"/>
                          <a:pt x="38822" y="120000"/>
                        </a:cubicBezTo>
                        <a:cubicBezTo>
                          <a:pt x="17644" y="120000"/>
                          <a:pt x="0" y="102355"/>
                          <a:pt x="0" y="77644"/>
                        </a:cubicBezTo>
                        <a:cubicBezTo>
                          <a:pt x="0" y="38822"/>
                          <a:pt x="0" y="38822"/>
                          <a:pt x="0" y="38822"/>
                        </a:cubicBezTo>
                        <a:cubicBezTo>
                          <a:pt x="0" y="17644"/>
                          <a:pt x="17644" y="0"/>
                          <a:pt x="38822" y="0"/>
                        </a:cubicBezTo>
                        <a:cubicBezTo>
                          <a:pt x="77644" y="0"/>
                          <a:pt x="77644" y="0"/>
                          <a:pt x="77644" y="0"/>
                        </a:cubicBezTo>
                        <a:cubicBezTo>
                          <a:pt x="102355" y="0"/>
                          <a:pt x="120000" y="17644"/>
                          <a:pt x="120000" y="38822"/>
                        </a:cubicBezTo>
                        <a:lnTo>
                          <a:pt x="120000" y="776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53975" tIns="53975" rIns="53975" bIns="539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33746"/>
                      </a:buClr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" name="Google Shape;987;p48"/>
                  <p:cNvSpPr/>
                  <p:nvPr/>
                </p:nvSpPr>
                <p:spPr>
                  <a:xfrm rot="1800000">
                    <a:off x="99304" y="59456"/>
                    <a:ext cx="25386" cy="24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00" h="120000" extrusionOk="0">
                        <a:moveTo>
                          <a:pt x="120000" y="77644"/>
                        </a:moveTo>
                        <a:cubicBezTo>
                          <a:pt x="120000" y="102355"/>
                          <a:pt x="102355" y="120000"/>
                          <a:pt x="77644" y="120000"/>
                        </a:cubicBezTo>
                        <a:cubicBezTo>
                          <a:pt x="38822" y="120000"/>
                          <a:pt x="38822" y="120000"/>
                          <a:pt x="38822" y="120000"/>
                        </a:cubicBezTo>
                        <a:cubicBezTo>
                          <a:pt x="17644" y="120000"/>
                          <a:pt x="0" y="102355"/>
                          <a:pt x="0" y="77644"/>
                        </a:cubicBezTo>
                        <a:cubicBezTo>
                          <a:pt x="0" y="38822"/>
                          <a:pt x="0" y="38822"/>
                          <a:pt x="0" y="38822"/>
                        </a:cubicBezTo>
                        <a:cubicBezTo>
                          <a:pt x="0" y="17644"/>
                          <a:pt x="17644" y="0"/>
                          <a:pt x="38822" y="0"/>
                        </a:cubicBezTo>
                        <a:cubicBezTo>
                          <a:pt x="77644" y="0"/>
                          <a:pt x="77644" y="0"/>
                          <a:pt x="77644" y="0"/>
                        </a:cubicBezTo>
                        <a:cubicBezTo>
                          <a:pt x="102355" y="0"/>
                          <a:pt x="120000" y="17644"/>
                          <a:pt x="120000" y="38822"/>
                        </a:cubicBezTo>
                        <a:lnTo>
                          <a:pt x="120000" y="776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53975" tIns="53975" rIns="53975" bIns="539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233746"/>
                      </a:buClr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92" name="Google Shape;988;p48"/>
              <p:cNvSpPr/>
              <p:nvPr/>
            </p:nvSpPr>
            <p:spPr>
              <a:xfrm rot="1800000">
                <a:off x="130737" y="177808"/>
                <a:ext cx="60101" cy="1270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1177"/>
                    </a:moveTo>
                    <a:cubicBezTo>
                      <a:pt x="120000" y="102355"/>
                      <a:pt x="102355" y="120000"/>
                      <a:pt x="77644" y="120000"/>
                    </a:cubicBezTo>
                    <a:cubicBezTo>
                      <a:pt x="38822" y="120000"/>
                      <a:pt x="38822" y="120000"/>
                      <a:pt x="38822" y="120000"/>
                    </a:cubicBezTo>
                    <a:cubicBezTo>
                      <a:pt x="17644" y="120000"/>
                      <a:pt x="0" y="102355"/>
                      <a:pt x="0" y="81177"/>
                    </a:cubicBezTo>
                    <a:cubicBezTo>
                      <a:pt x="0" y="42355"/>
                      <a:pt x="0" y="42355"/>
                      <a:pt x="0" y="42355"/>
                    </a:cubicBezTo>
                    <a:cubicBezTo>
                      <a:pt x="0" y="17644"/>
                      <a:pt x="17644" y="0"/>
                      <a:pt x="38822" y="0"/>
                    </a:cubicBezTo>
                    <a:cubicBezTo>
                      <a:pt x="77644" y="0"/>
                      <a:pt x="77644" y="0"/>
                      <a:pt x="77644" y="0"/>
                    </a:cubicBezTo>
                    <a:cubicBezTo>
                      <a:pt x="102355" y="0"/>
                      <a:pt x="120000" y="17644"/>
                      <a:pt x="120000" y="42355"/>
                    </a:cubicBezTo>
                    <a:lnTo>
                      <a:pt x="120000" y="81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989;p48"/>
              <p:cNvSpPr/>
              <p:nvPr/>
            </p:nvSpPr>
            <p:spPr>
              <a:xfrm rot="1800000">
                <a:off x="264506" y="48611"/>
                <a:ext cx="49232" cy="2984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1177"/>
                    </a:moveTo>
                    <a:cubicBezTo>
                      <a:pt x="120000" y="102355"/>
                      <a:pt x="102355" y="120000"/>
                      <a:pt x="77644" y="120000"/>
                    </a:cubicBezTo>
                    <a:cubicBezTo>
                      <a:pt x="38822" y="120000"/>
                      <a:pt x="38822" y="120000"/>
                      <a:pt x="38822" y="120000"/>
                    </a:cubicBezTo>
                    <a:cubicBezTo>
                      <a:pt x="17644" y="120000"/>
                      <a:pt x="0" y="102355"/>
                      <a:pt x="0" y="81177"/>
                    </a:cubicBezTo>
                    <a:cubicBezTo>
                      <a:pt x="0" y="42355"/>
                      <a:pt x="0" y="42355"/>
                      <a:pt x="0" y="42355"/>
                    </a:cubicBezTo>
                    <a:cubicBezTo>
                      <a:pt x="0" y="17644"/>
                      <a:pt x="17644" y="0"/>
                      <a:pt x="38822" y="0"/>
                    </a:cubicBezTo>
                    <a:cubicBezTo>
                      <a:pt x="77644" y="0"/>
                      <a:pt x="77644" y="0"/>
                      <a:pt x="77644" y="0"/>
                    </a:cubicBezTo>
                    <a:cubicBezTo>
                      <a:pt x="102355" y="0"/>
                      <a:pt x="120000" y="17644"/>
                      <a:pt x="120000" y="42355"/>
                    </a:cubicBezTo>
                    <a:lnTo>
                      <a:pt x="120000" y="811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Google Shape;990;p48"/>
            <p:cNvGrpSpPr/>
            <p:nvPr/>
          </p:nvGrpSpPr>
          <p:grpSpPr>
            <a:xfrm>
              <a:off x="299844" y="508944"/>
              <a:ext cx="149078" cy="201606"/>
              <a:chOff x="-1" y="-1"/>
              <a:chExt cx="149077" cy="201604"/>
            </a:xfrm>
          </p:grpSpPr>
          <p:sp>
            <p:nvSpPr>
              <p:cNvPr id="186" name="Google Shape;991;p48"/>
              <p:cNvSpPr/>
              <p:nvPr/>
            </p:nvSpPr>
            <p:spPr>
              <a:xfrm rot="-1719879">
                <a:off x="42952" y="3187"/>
                <a:ext cx="63172" cy="19522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697" y="1238"/>
                    </a:moveTo>
                    <a:cubicBezTo>
                      <a:pt x="-1416" y="2281"/>
                      <a:pt x="140" y="3838"/>
                      <a:pt x="3254" y="4356"/>
                    </a:cubicBezTo>
                    <a:cubicBezTo>
                      <a:pt x="67077" y="15262"/>
                      <a:pt x="105992" y="37074"/>
                      <a:pt x="105992" y="60449"/>
                    </a:cubicBezTo>
                    <a:cubicBezTo>
                      <a:pt x="105992" y="83304"/>
                      <a:pt x="68634" y="104597"/>
                      <a:pt x="9477" y="115503"/>
                    </a:cubicBezTo>
                    <a:cubicBezTo>
                      <a:pt x="6368" y="116541"/>
                      <a:pt x="4811" y="117578"/>
                      <a:pt x="7925" y="119140"/>
                    </a:cubicBezTo>
                    <a:cubicBezTo>
                      <a:pt x="9477" y="120178"/>
                      <a:pt x="12591" y="120178"/>
                      <a:pt x="17262" y="119659"/>
                    </a:cubicBezTo>
                    <a:cubicBezTo>
                      <a:pt x="79527" y="107716"/>
                      <a:pt x="120000" y="84860"/>
                      <a:pt x="120000" y="60449"/>
                    </a:cubicBezTo>
                    <a:cubicBezTo>
                      <a:pt x="120000" y="34999"/>
                      <a:pt x="77970" y="12144"/>
                      <a:pt x="11034" y="200"/>
                    </a:cubicBezTo>
                    <a:cubicBezTo>
                      <a:pt x="6368" y="-317"/>
                      <a:pt x="3254" y="200"/>
                      <a:pt x="1697" y="12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992;p48"/>
              <p:cNvSpPr/>
              <p:nvPr/>
            </p:nvSpPr>
            <p:spPr>
              <a:xfrm rot="-1719879">
                <a:off x="30170" y="45577"/>
                <a:ext cx="46112" cy="1354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371" y="1791"/>
                    </a:moveTo>
                    <a:cubicBezTo>
                      <a:pt x="-1982" y="3297"/>
                      <a:pt x="197" y="5547"/>
                      <a:pt x="4551" y="6297"/>
                    </a:cubicBezTo>
                    <a:cubicBezTo>
                      <a:pt x="63362" y="16815"/>
                      <a:pt x="100398" y="37841"/>
                      <a:pt x="100398" y="60372"/>
                    </a:cubicBezTo>
                    <a:cubicBezTo>
                      <a:pt x="100398" y="82153"/>
                      <a:pt x="65542" y="102428"/>
                      <a:pt x="11085" y="113696"/>
                    </a:cubicBezTo>
                    <a:cubicBezTo>
                      <a:pt x="6731" y="114446"/>
                      <a:pt x="4551" y="116697"/>
                      <a:pt x="6731" y="118203"/>
                    </a:cubicBezTo>
                    <a:cubicBezTo>
                      <a:pt x="8911" y="119703"/>
                      <a:pt x="15445" y="120453"/>
                      <a:pt x="19799" y="119703"/>
                    </a:cubicBezTo>
                    <a:cubicBezTo>
                      <a:pt x="80790" y="107684"/>
                      <a:pt x="120000" y="85153"/>
                      <a:pt x="120000" y="60372"/>
                    </a:cubicBezTo>
                    <a:cubicBezTo>
                      <a:pt x="120000" y="35590"/>
                      <a:pt x="78610" y="12309"/>
                      <a:pt x="15445" y="291"/>
                    </a:cubicBezTo>
                    <a:cubicBezTo>
                      <a:pt x="8911" y="-459"/>
                      <a:pt x="4551" y="291"/>
                      <a:pt x="2371" y="17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993;p48"/>
              <p:cNvSpPr/>
              <p:nvPr/>
            </p:nvSpPr>
            <p:spPr>
              <a:xfrm rot="-1719879">
                <a:off x="18973" y="80350"/>
                <a:ext cx="30778" cy="8577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528" y="2873"/>
                    </a:moveTo>
                    <a:cubicBezTo>
                      <a:pt x="-2942" y="5269"/>
                      <a:pt x="290" y="8872"/>
                      <a:pt x="6761" y="10072"/>
                    </a:cubicBezTo>
                    <a:cubicBezTo>
                      <a:pt x="58528" y="20875"/>
                      <a:pt x="90880" y="40072"/>
                      <a:pt x="90880" y="60476"/>
                    </a:cubicBezTo>
                    <a:cubicBezTo>
                      <a:pt x="90880" y="80881"/>
                      <a:pt x="61761" y="100078"/>
                      <a:pt x="13233" y="109680"/>
                    </a:cubicBezTo>
                    <a:cubicBezTo>
                      <a:pt x="6761" y="112081"/>
                      <a:pt x="3528" y="114483"/>
                      <a:pt x="6761" y="116879"/>
                    </a:cubicBezTo>
                    <a:cubicBezTo>
                      <a:pt x="10000" y="120482"/>
                      <a:pt x="19704" y="120482"/>
                      <a:pt x="26176" y="119281"/>
                    </a:cubicBezTo>
                    <a:cubicBezTo>
                      <a:pt x="84409" y="107283"/>
                      <a:pt x="120000" y="84478"/>
                      <a:pt x="120000" y="60476"/>
                    </a:cubicBezTo>
                    <a:cubicBezTo>
                      <a:pt x="120000" y="35274"/>
                      <a:pt x="81176" y="12469"/>
                      <a:pt x="22937" y="471"/>
                    </a:cubicBezTo>
                    <a:cubicBezTo>
                      <a:pt x="13233" y="-729"/>
                      <a:pt x="6761" y="471"/>
                      <a:pt x="3528" y="28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994;p48"/>
            <p:cNvGrpSpPr/>
            <p:nvPr/>
          </p:nvGrpSpPr>
          <p:grpSpPr>
            <a:xfrm>
              <a:off x="557564" y="611793"/>
              <a:ext cx="188686" cy="96215"/>
              <a:chOff x="0" y="-1"/>
              <a:chExt cx="188685" cy="96214"/>
            </a:xfrm>
          </p:grpSpPr>
          <p:sp>
            <p:nvSpPr>
              <p:cNvPr id="183" name="Google Shape;995;p48"/>
              <p:cNvSpPr/>
              <p:nvPr/>
            </p:nvSpPr>
            <p:spPr>
              <a:xfrm rot="-5400000">
                <a:off x="61661" y="-61662"/>
                <a:ext cx="65362" cy="18868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697" y="1238"/>
                    </a:moveTo>
                    <a:cubicBezTo>
                      <a:pt x="-1416" y="2281"/>
                      <a:pt x="140" y="3838"/>
                      <a:pt x="3254" y="4356"/>
                    </a:cubicBezTo>
                    <a:cubicBezTo>
                      <a:pt x="67077" y="15262"/>
                      <a:pt x="105992" y="37074"/>
                      <a:pt x="105992" y="60449"/>
                    </a:cubicBezTo>
                    <a:cubicBezTo>
                      <a:pt x="105992" y="83304"/>
                      <a:pt x="68634" y="104597"/>
                      <a:pt x="9477" y="115503"/>
                    </a:cubicBezTo>
                    <a:cubicBezTo>
                      <a:pt x="6368" y="116541"/>
                      <a:pt x="4811" y="117578"/>
                      <a:pt x="7925" y="119140"/>
                    </a:cubicBezTo>
                    <a:cubicBezTo>
                      <a:pt x="9477" y="120178"/>
                      <a:pt x="12591" y="120178"/>
                      <a:pt x="17262" y="119659"/>
                    </a:cubicBezTo>
                    <a:cubicBezTo>
                      <a:pt x="79527" y="107716"/>
                      <a:pt x="120000" y="84860"/>
                      <a:pt x="120000" y="60449"/>
                    </a:cubicBezTo>
                    <a:cubicBezTo>
                      <a:pt x="120000" y="34999"/>
                      <a:pt x="77970" y="12144"/>
                      <a:pt x="11034" y="200"/>
                    </a:cubicBezTo>
                    <a:cubicBezTo>
                      <a:pt x="6368" y="-317"/>
                      <a:pt x="3254" y="200"/>
                      <a:pt x="1697" y="12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996;p48"/>
              <p:cNvSpPr/>
              <p:nvPr/>
            </p:nvSpPr>
            <p:spPr>
              <a:xfrm rot="-5400000">
                <a:off x="71225" y="-7232"/>
                <a:ext cx="47711" cy="13095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371" y="1791"/>
                    </a:moveTo>
                    <a:cubicBezTo>
                      <a:pt x="-1982" y="3297"/>
                      <a:pt x="197" y="5547"/>
                      <a:pt x="4551" y="6297"/>
                    </a:cubicBezTo>
                    <a:cubicBezTo>
                      <a:pt x="63362" y="16815"/>
                      <a:pt x="100398" y="37841"/>
                      <a:pt x="100398" y="60372"/>
                    </a:cubicBezTo>
                    <a:cubicBezTo>
                      <a:pt x="100398" y="82153"/>
                      <a:pt x="65542" y="102428"/>
                      <a:pt x="11085" y="113696"/>
                    </a:cubicBezTo>
                    <a:cubicBezTo>
                      <a:pt x="6731" y="114446"/>
                      <a:pt x="4551" y="116697"/>
                      <a:pt x="6731" y="118203"/>
                    </a:cubicBezTo>
                    <a:cubicBezTo>
                      <a:pt x="8911" y="119703"/>
                      <a:pt x="15445" y="120453"/>
                      <a:pt x="19799" y="119703"/>
                    </a:cubicBezTo>
                    <a:cubicBezTo>
                      <a:pt x="80790" y="107684"/>
                      <a:pt x="120000" y="85153"/>
                      <a:pt x="120000" y="60372"/>
                    </a:cubicBezTo>
                    <a:cubicBezTo>
                      <a:pt x="120000" y="35590"/>
                      <a:pt x="78610" y="12309"/>
                      <a:pt x="15445" y="291"/>
                    </a:cubicBezTo>
                    <a:cubicBezTo>
                      <a:pt x="8911" y="-459"/>
                      <a:pt x="4551" y="291"/>
                      <a:pt x="2371" y="17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997;p48"/>
              <p:cNvSpPr/>
              <p:nvPr/>
            </p:nvSpPr>
            <p:spPr>
              <a:xfrm rot="-5400000">
                <a:off x="78820" y="38841"/>
                <a:ext cx="31845" cy="8289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528" y="2873"/>
                    </a:moveTo>
                    <a:cubicBezTo>
                      <a:pt x="-2942" y="5269"/>
                      <a:pt x="290" y="8872"/>
                      <a:pt x="6761" y="10072"/>
                    </a:cubicBezTo>
                    <a:cubicBezTo>
                      <a:pt x="58528" y="20875"/>
                      <a:pt x="90880" y="40072"/>
                      <a:pt x="90880" y="60476"/>
                    </a:cubicBezTo>
                    <a:cubicBezTo>
                      <a:pt x="90880" y="80881"/>
                      <a:pt x="61761" y="100078"/>
                      <a:pt x="13233" y="109680"/>
                    </a:cubicBezTo>
                    <a:cubicBezTo>
                      <a:pt x="6761" y="112081"/>
                      <a:pt x="3528" y="114483"/>
                      <a:pt x="6761" y="116879"/>
                    </a:cubicBezTo>
                    <a:cubicBezTo>
                      <a:pt x="10000" y="120482"/>
                      <a:pt x="19704" y="120482"/>
                      <a:pt x="26176" y="119281"/>
                    </a:cubicBezTo>
                    <a:cubicBezTo>
                      <a:pt x="84409" y="107283"/>
                      <a:pt x="120000" y="84478"/>
                      <a:pt x="120000" y="60476"/>
                    </a:cubicBezTo>
                    <a:cubicBezTo>
                      <a:pt x="120000" y="35274"/>
                      <a:pt x="81176" y="12469"/>
                      <a:pt x="22937" y="471"/>
                    </a:cubicBezTo>
                    <a:cubicBezTo>
                      <a:pt x="13233" y="-729"/>
                      <a:pt x="6761" y="471"/>
                      <a:pt x="3528" y="28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998;p48"/>
            <p:cNvGrpSpPr/>
            <p:nvPr/>
          </p:nvGrpSpPr>
          <p:grpSpPr>
            <a:xfrm>
              <a:off x="865439" y="438394"/>
              <a:ext cx="184856" cy="173687"/>
              <a:chOff x="-1" y="-1"/>
              <a:chExt cx="184855" cy="173685"/>
            </a:xfrm>
          </p:grpSpPr>
          <p:sp>
            <p:nvSpPr>
              <p:cNvPr id="180" name="Google Shape;999;p48"/>
              <p:cNvSpPr/>
              <p:nvPr/>
            </p:nvSpPr>
            <p:spPr>
              <a:xfrm rot="-7879665">
                <a:off x="59745" y="-7501"/>
                <a:ext cx="65363" cy="18868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697" y="1238"/>
                    </a:moveTo>
                    <a:cubicBezTo>
                      <a:pt x="-1416" y="2281"/>
                      <a:pt x="140" y="3838"/>
                      <a:pt x="3254" y="4356"/>
                    </a:cubicBezTo>
                    <a:cubicBezTo>
                      <a:pt x="67077" y="15262"/>
                      <a:pt x="105992" y="37074"/>
                      <a:pt x="105992" y="60449"/>
                    </a:cubicBezTo>
                    <a:cubicBezTo>
                      <a:pt x="105992" y="83304"/>
                      <a:pt x="68634" y="104597"/>
                      <a:pt x="9477" y="115503"/>
                    </a:cubicBezTo>
                    <a:cubicBezTo>
                      <a:pt x="6368" y="116541"/>
                      <a:pt x="4811" y="117578"/>
                      <a:pt x="7925" y="119140"/>
                    </a:cubicBezTo>
                    <a:cubicBezTo>
                      <a:pt x="9477" y="120178"/>
                      <a:pt x="12591" y="120178"/>
                      <a:pt x="17262" y="119659"/>
                    </a:cubicBezTo>
                    <a:cubicBezTo>
                      <a:pt x="79527" y="107716"/>
                      <a:pt x="120000" y="84860"/>
                      <a:pt x="120000" y="60449"/>
                    </a:cubicBezTo>
                    <a:cubicBezTo>
                      <a:pt x="120000" y="34999"/>
                      <a:pt x="77970" y="12144"/>
                      <a:pt x="11034" y="200"/>
                    </a:cubicBezTo>
                    <a:cubicBezTo>
                      <a:pt x="6368" y="-317"/>
                      <a:pt x="3254" y="200"/>
                      <a:pt x="1697" y="12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000;p48"/>
              <p:cNvSpPr/>
              <p:nvPr/>
            </p:nvSpPr>
            <p:spPr>
              <a:xfrm rot="-7879665">
                <a:off x="86007" y="40075"/>
                <a:ext cx="47710" cy="1309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371" y="1791"/>
                    </a:moveTo>
                    <a:cubicBezTo>
                      <a:pt x="-1982" y="3297"/>
                      <a:pt x="197" y="5547"/>
                      <a:pt x="4551" y="6297"/>
                    </a:cubicBezTo>
                    <a:cubicBezTo>
                      <a:pt x="63362" y="16815"/>
                      <a:pt x="100398" y="37841"/>
                      <a:pt x="100398" y="60372"/>
                    </a:cubicBezTo>
                    <a:cubicBezTo>
                      <a:pt x="100398" y="82153"/>
                      <a:pt x="65542" y="102428"/>
                      <a:pt x="11085" y="113696"/>
                    </a:cubicBezTo>
                    <a:cubicBezTo>
                      <a:pt x="6731" y="114446"/>
                      <a:pt x="4551" y="116697"/>
                      <a:pt x="6731" y="118203"/>
                    </a:cubicBezTo>
                    <a:cubicBezTo>
                      <a:pt x="8911" y="119703"/>
                      <a:pt x="15445" y="120453"/>
                      <a:pt x="19799" y="119703"/>
                    </a:cubicBezTo>
                    <a:cubicBezTo>
                      <a:pt x="80790" y="107684"/>
                      <a:pt x="120000" y="85153"/>
                      <a:pt x="120000" y="60372"/>
                    </a:cubicBezTo>
                    <a:cubicBezTo>
                      <a:pt x="120000" y="35590"/>
                      <a:pt x="78610" y="12309"/>
                      <a:pt x="15445" y="291"/>
                    </a:cubicBezTo>
                    <a:cubicBezTo>
                      <a:pt x="8911" y="-459"/>
                      <a:pt x="4551" y="291"/>
                      <a:pt x="2371" y="17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001;p48"/>
              <p:cNvSpPr/>
              <p:nvPr/>
            </p:nvSpPr>
            <p:spPr>
              <a:xfrm rot="-7879665">
                <a:off x="108245" y="80880"/>
                <a:ext cx="31845" cy="8289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528" y="2873"/>
                    </a:moveTo>
                    <a:cubicBezTo>
                      <a:pt x="-2942" y="5269"/>
                      <a:pt x="290" y="8872"/>
                      <a:pt x="6761" y="10072"/>
                    </a:cubicBezTo>
                    <a:cubicBezTo>
                      <a:pt x="58528" y="20875"/>
                      <a:pt x="90880" y="40072"/>
                      <a:pt x="90880" y="60476"/>
                    </a:cubicBezTo>
                    <a:cubicBezTo>
                      <a:pt x="90880" y="80881"/>
                      <a:pt x="61761" y="100078"/>
                      <a:pt x="13233" y="109680"/>
                    </a:cubicBezTo>
                    <a:cubicBezTo>
                      <a:pt x="6761" y="112081"/>
                      <a:pt x="3528" y="114483"/>
                      <a:pt x="6761" y="116879"/>
                    </a:cubicBezTo>
                    <a:cubicBezTo>
                      <a:pt x="10000" y="120482"/>
                      <a:pt x="19704" y="120482"/>
                      <a:pt x="26176" y="119281"/>
                    </a:cubicBezTo>
                    <a:cubicBezTo>
                      <a:pt x="84409" y="107283"/>
                      <a:pt x="120000" y="84478"/>
                      <a:pt x="120000" y="60476"/>
                    </a:cubicBezTo>
                    <a:cubicBezTo>
                      <a:pt x="120000" y="35274"/>
                      <a:pt x="81176" y="12469"/>
                      <a:pt x="22937" y="471"/>
                    </a:cubicBezTo>
                    <a:cubicBezTo>
                      <a:pt x="13233" y="-729"/>
                      <a:pt x="6761" y="471"/>
                      <a:pt x="3528" y="28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33746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28" name="Google Shape;1002;p4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68110" y="3954013"/>
            <a:ext cx="935794" cy="60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1003;p48"/>
          <p:cNvSpPr/>
          <p:nvPr/>
        </p:nvSpPr>
        <p:spPr>
          <a:xfrm>
            <a:off x="9265342" y="1544252"/>
            <a:ext cx="2755584" cy="4473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1004;p48"/>
          <p:cNvSpPr/>
          <p:nvPr/>
        </p:nvSpPr>
        <p:spPr>
          <a:xfrm>
            <a:off x="9265342" y="1726762"/>
            <a:ext cx="2755584" cy="362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975" tIns="107975" rIns="107975" bIns="1079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487"/>
              </a:buClr>
              <a:buFont typeface="Arial"/>
              <a:buNone/>
            </a:pPr>
            <a:r>
              <a:rPr lang="en-US" altLang="zh-CN" sz="1800" b="0" i="0" u="none" strike="noStrike" cap="none" dirty="0" smtClean="0">
                <a:solidFill>
                  <a:srgbClr val="006487"/>
                </a:solidFill>
                <a:latin typeface="Arial"/>
                <a:ea typeface="Arial"/>
                <a:cs typeface="Arial"/>
                <a:sym typeface="Arial"/>
              </a:rPr>
              <a:t>Industry 4.0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marR="0" lvl="0" indent="-1809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altLang="zh-CN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altLang="zh-C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people, </a:t>
            </a:r>
            <a:r>
              <a:rPr lang="en-US" altLang="zh-CN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devices and systems in the value chain are connected. </a:t>
            </a:r>
          </a:p>
          <a:p>
            <a:pPr marL="180975" marR="0" lvl="0" indent="-1809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altLang="zh-CN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the related information is accessible in real time. </a:t>
            </a:r>
            <a:endParaRPr dirty="0"/>
          </a:p>
          <a:p>
            <a:pPr marL="180975" marR="0" lvl="0" indent="-1809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altLang="zh-CN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components in the value chain are continuous optimized to meet personalized requirements.  </a:t>
            </a:r>
            <a:endParaRPr dirty="0"/>
          </a:p>
        </p:txBody>
      </p:sp>
      <p:cxnSp>
        <p:nvCxnSpPr>
          <p:cNvPr id="231" name="Google Shape;1005;p48"/>
          <p:cNvCxnSpPr/>
          <p:nvPr/>
        </p:nvCxnSpPr>
        <p:spPr>
          <a:xfrm>
            <a:off x="9370795" y="2153671"/>
            <a:ext cx="2631660" cy="5168"/>
          </a:xfrm>
          <a:prstGeom prst="straightConnector1">
            <a:avLst/>
          </a:prstGeom>
          <a:solidFill>
            <a:srgbClr val="000000"/>
          </a:solidFill>
          <a:ln w="28575" cap="flat" cmpd="sng">
            <a:solidFill>
              <a:srgbClr val="00648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1006;p48"/>
          <p:cNvSpPr/>
          <p:nvPr/>
        </p:nvSpPr>
        <p:spPr>
          <a:xfrm rot="5400000">
            <a:off x="7436356" y="3437456"/>
            <a:ext cx="3367329" cy="225005"/>
          </a:xfrm>
          <a:prstGeom prst="triangle">
            <a:avLst>
              <a:gd name="adj" fmla="val 50000"/>
            </a:avLst>
          </a:prstGeom>
          <a:solidFill>
            <a:srgbClr val="006487"/>
          </a:solidFill>
          <a:ln>
            <a:noFill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95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>
            <p:custDataLst>
              <p:tags r:id="rId2"/>
            </p:custDataLst>
          </p:nvPr>
        </p:nvSpPr>
        <p:spPr>
          <a:xfrm>
            <a:off x="288136" y="1524392"/>
            <a:ext cx="6866951" cy="27710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70" name="Rectangle 69"/>
          <p:cNvSpPr/>
          <p:nvPr>
            <p:custDataLst>
              <p:tags r:id="rId3"/>
            </p:custDataLst>
          </p:nvPr>
        </p:nvSpPr>
        <p:spPr>
          <a:xfrm>
            <a:off x="288136" y="4408517"/>
            <a:ext cx="6866951" cy="14288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79" name="Shape 207"/>
          <p:cNvSpPr/>
          <p:nvPr>
            <p:custDataLst>
              <p:tags r:id="rId4"/>
            </p:custDataLst>
          </p:nvPr>
        </p:nvSpPr>
        <p:spPr>
          <a:xfrm>
            <a:off x="2894426" y="3808395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7" name="Shape 217"/>
          <p:cNvSpPr/>
          <p:nvPr>
            <p:custDataLst>
              <p:tags r:id="rId5"/>
            </p:custDataLst>
          </p:nvPr>
        </p:nvSpPr>
        <p:spPr>
          <a:xfrm>
            <a:off x="3957100" y="3651345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93" name="Shape 223"/>
          <p:cNvSpPr/>
          <p:nvPr>
            <p:custDataLst>
              <p:tags r:id="rId6"/>
            </p:custDataLst>
          </p:nvPr>
        </p:nvSpPr>
        <p:spPr>
          <a:xfrm>
            <a:off x="3966300" y="3557571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6" name="Shape 216"/>
          <p:cNvSpPr/>
          <p:nvPr>
            <p:custDataLst>
              <p:tags r:id="rId7"/>
            </p:custDataLst>
          </p:nvPr>
        </p:nvSpPr>
        <p:spPr>
          <a:xfrm>
            <a:off x="3498995" y="3651345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90" name="Shape 220"/>
          <p:cNvSpPr/>
          <p:nvPr>
            <p:custDataLst>
              <p:tags r:id="rId8"/>
            </p:custDataLst>
          </p:nvPr>
        </p:nvSpPr>
        <p:spPr>
          <a:xfrm>
            <a:off x="3499018" y="3554635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3" name="Rounded Rectangle 62"/>
          <p:cNvSpPr/>
          <p:nvPr>
            <p:custDataLst>
              <p:tags r:id="rId9"/>
            </p:custDataLst>
          </p:nvPr>
        </p:nvSpPr>
        <p:spPr>
          <a:xfrm>
            <a:off x="3400295" y="3543496"/>
            <a:ext cx="1417070" cy="52740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19050">
            <a:solidFill>
              <a:schemeClr val="dk1">
                <a:alpha val="3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TextBox 8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/>
              <a:t>Our Approach – Sequence Synopsis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>
                <a:solidFill>
                  <a:srgbClr val="1399A0"/>
                </a:solidFill>
              </a:rPr>
              <a:t>Two-Part Representation of Event Sequences</a:t>
            </a:r>
            <a:endParaRPr lang="zh-CN" altLang="en-US" sz="3112" dirty="0">
              <a:solidFill>
                <a:srgbClr val="1399A0"/>
              </a:solidFill>
            </a:endParaRPr>
          </a:p>
        </p:txBody>
      </p:sp>
      <p:pic>
        <p:nvPicPr>
          <p:cNvPr id="190" name="pasted-image.tiff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069" y="5031633"/>
            <a:ext cx="1030564" cy="77292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1" name="pasted-image.tiff0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3821" y="4602797"/>
            <a:ext cx="1030627" cy="54966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2" name="pasted-image.tiff00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172" y="4513582"/>
            <a:ext cx="1155127" cy="67298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3" name="pasted-image.tiff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735" y="1702171"/>
            <a:ext cx="1322756" cy="992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tiff_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7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078" y="2589046"/>
            <a:ext cx="1340689" cy="715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tiff__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7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078" y="3244030"/>
            <a:ext cx="1381664" cy="804969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205"/>
          <p:cNvSpPr/>
          <p:nvPr>
            <p:custDataLst>
              <p:tags r:id="rId20"/>
            </p:custDataLst>
          </p:nvPr>
        </p:nvSpPr>
        <p:spPr>
          <a:xfrm>
            <a:off x="2926114" y="2116697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78" name="Shape 206"/>
          <p:cNvSpPr/>
          <p:nvPr>
            <p:custDataLst>
              <p:tags r:id="rId21"/>
            </p:custDataLst>
          </p:nvPr>
        </p:nvSpPr>
        <p:spPr>
          <a:xfrm>
            <a:off x="2926113" y="2971137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0" name="Shape 210"/>
          <p:cNvSpPr/>
          <p:nvPr>
            <p:custDataLst>
              <p:tags r:id="rId22"/>
            </p:custDataLst>
          </p:nvPr>
        </p:nvSpPr>
        <p:spPr>
          <a:xfrm>
            <a:off x="3728048" y="196208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1" name="Shape 211"/>
          <p:cNvSpPr/>
          <p:nvPr>
            <p:custDataLst>
              <p:tags r:id="rId23"/>
            </p:custDataLst>
          </p:nvPr>
        </p:nvSpPr>
        <p:spPr>
          <a:xfrm>
            <a:off x="4758782" y="196208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2" name="Shape 212"/>
          <p:cNvSpPr/>
          <p:nvPr>
            <p:custDataLst>
              <p:tags r:id="rId24"/>
            </p:custDataLst>
          </p:nvPr>
        </p:nvSpPr>
        <p:spPr>
          <a:xfrm>
            <a:off x="5789516" y="196208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3" name="Shape 213"/>
          <p:cNvSpPr/>
          <p:nvPr>
            <p:custDataLst>
              <p:tags r:id="rId25"/>
            </p:custDataLst>
          </p:nvPr>
        </p:nvSpPr>
        <p:spPr>
          <a:xfrm>
            <a:off x="3441733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4" name="Shape 214"/>
          <p:cNvSpPr/>
          <p:nvPr>
            <p:custDataLst>
              <p:tags r:id="rId26"/>
            </p:custDataLst>
          </p:nvPr>
        </p:nvSpPr>
        <p:spPr>
          <a:xfrm>
            <a:off x="4586993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5" name="Shape 215"/>
          <p:cNvSpPr/>
          <p:nvPr>
            <p:custDataLst>
              <p:tags r:id="rId27"/>
            </p:custDataLst>
          </p:nvPr>
        </p:nvSpPr>
        <p:spPr>
          <a:xfrm>
            <a:off x="5560463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88" name="Shape 218"/>
          <p:cNvSpPr/>
          <p:nvPr>
            <p:custDataLst>
              <p:tags r:id="rId28"/>
            </p:custDataLst>
          </p:nvPr>
        </p:nvSpPr>
        <p:spPr>
          <a:xfrm>
            <a:off x="3739712" y="1857046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9" name="Shape 219"/>
          <p:cNvSpPr/>
          <p:nvPr>
            <p:custDataLst>
              <p:tags r:id="rId29"/>
            </p:custDataLst>
          </p:nvPr>
        </p:nvSpPr>
        <p:spPr>
          <a:xfrm>
            <a:off x="3442697" y="2689609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1" name="Shape 221"/>
          <p:cNvSpPr/>
          <p:nvPr>
            <p:custDataLst>
              <p:tags r:id="rId30"/>
            </p:custDataLst>
          </p:nvPr>
        </p:nvSpPr>
        <p:spPr>
          <a:xfrm>
            <a:off x="4770446" y="1857046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2" name="Shape 222"/>
          <p:cNvSpPr/>
          <p:nvPr>
            <p:custDataLst>
              <p:tags r:id="rId31"/>
            </p:custDataLst>
          </p:nvPr>
        </p:nvSpPr>
        <p:spPr>
          <a:xfrm>
            <a:off x="4589621" y="2692148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4" name="Shape 224"/>
          <p:cNvSpPr/>
          <p:nvPr>
            <p:custDataLst>
              <p:tags r:id="rId32"/>
            </p:custDataLst>
          </p:nvPr>
        </p:nvSpPr>
        <p:spPr>
          <a:xfrm>
            <a:off x="5796910" y="1868161"/>
            <a:ext cx="273804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5" name="Shape 225"/>
          <p:cNvSpPr/>
          <p:nvPr>
            <p:custDataLst>
              <p:tags r:id="rId33"/>
            </p:custDataLst>
          </p:nvPr>
        </p:nvSpPr>
        <p:spPr>
          <a:xfrm>
            <a:off x="5562563" y="2703335"/>
            <a:ext cx="273804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6" name="Shape 226"/>
          <p:cNvSpPr/>
          <p:nvPr>
            <p:custDataLst>
              <p:tags r:id="rId34"/>
            </p:custDataLst>
          </p:nvPr>
        </p:nvSpPr>
        <p:spPr>
          <a:xfrm>
            <a:off x="4428035" y="3654167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97" name="Shape 227"/>
          <p:cNvSpPr/>
          <p:nvPr>
            <p:custDataLst>
              <p:tags r:id="rId35"/>
            </p:custDataLst>
          </p:nvPr>
        </p:nvSpPr>
        <p:spPr>
          <a:xfrm>
            <a:off x="4429867" y="3576270"/>
            <a:ext cx="282169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8" name="Shape 230"/>
          <p:cNvSpPr/>
          <p:nvPr>
            <p:custDataLst>
              <p:tags r:id="rId36"/>
            </p:custDataLst>
          </p:nvPr>
        </p:nvSpPr>
        <p:spPr>
          <a:xfrm>
            <a:off x="4014362" y="279240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AFDD5F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99" name="Shape 231"/>
          <p:cNvSpPr/>
          <p:nvPr>
            <p:custDataLst>
              <p:tags r:id="rId37"/>
            </p:custDataLst>
          </p:nvPr>
        </p:nvSpPr>
        <p:spPr>
          <a:xfrm>
            <a:off x="4015285" y="2717888"/>
            <a:ext cx="270948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00" name="Shape 233"/>
          <p:cNvSpPr/>
          <p:nvPr>
            <p:custDataLst>
              <p:tags r:id="rId38"/>
            </p:custDataLst>
          </p:nvPr>
        </p:nvSpPr>
        <p:spPr>
          <a:xfrm>
            <a:off x="5961304" y="2792401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AFDD5F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1" name="Shape 234"/>
          <p:cNvSpPr/>
          <p:nvPr>
            <p:custDataLst>
              <p:tags r:id="rId39"/>
            </p:custDataLst>
          </p:nvPr>
        </p:nvSpPr>
        <p:spPr>
          <a:xfrm>
            <a:off x="5969927" y="2717933"/>
            <a:ext cx="270948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02" name="Shape 236"/>
          <p:cNvSpPr/>
          <p:nvPr>
            <p:custDataLst>
              <p:tags r:id="rId40"/>
            </p:custDataLst>
          </p:nvPr>
        </p:nvSpPr>
        <p:spPr>
          <a:xfrm>
            <a:off x="3155419" y="1962087"/>
            <a:ext cx="286315" cy="286316"/>
          </a:xfrm>
          <a:prstGeom prst="roundRect">
            <a:avLst>
              <a:gd name="adj" fmla="val 30000"/>
            </a:avLst>
          </a:prstGeom>
          <a:solidFill>
            <a:srgbClr val="7EAFD5"/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3" name="Shape 237"/>
          <p:cNvSpPr/>
          <p:nvPr>
            <p:custDataLst>
              <p:tags r:id="rId41"/>
            </p:custDataLst>
          </p:nvPr>
        </p:nvSpPr>
        <p:spPr>
          <a:xfrm>
            <a:off x="3151933" y="1884956"/>
            <a:ext cx="301405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08" name="Shape 207_"/>
          <p:cNvSpPr/>
          <p:nvPr>
            <p:custDataLst>
              <p:tags r:id="rId42"/>
            </p:custDataLst>
          </p:nvPr>
        </p:nvSpPr>
        <p:spPr>
          <a:xfrm>
            <a:off x="2913069" y="5023200"/>
            <a:ext cx="3566188" cy="0"/>
          </a:xfrm>
          <a:prstGeom prst="line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9" name="Shape 216_"/>
          <p:cNvSpPr/>
          <p:nvPr>
            <p:custDataLst>
              <p:tags r:id="rId43"/>
            </p:custDataLst>
          </p:nvPr>
        </p:nvSpPr>
        <p:spPr>
          <a:xfrm>
            <a:off x="3517639" y="4866150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DCCE5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0" name="Shape 217_"/>
          <p:cNvSpPr/>
          <p:nvPr>
            <p:custDataLst>
              <p:tags r:id="rId44"/>
            </p:custDataLst>
          </p:nvPr>
        </p:nvSpPr>
        <p:spPr>
          <a:xfrm>
            <a:off x="4534362" y="4857296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BEB9DB"/>
          </a:solidFill>
          <a:ln w="9525">
            <a:solidFill>
              <a:srgbClr val="000000"/>
            </a:solidFill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1" name="Shape 220_"/>
          <p:cNvSpPr/>
          <p:nvPr>
            <p:custDataLst>
              <p:tags r:id="rId45"/>
            </p:custDataLst>
          </p:nvPr>
        </p:nvSpPr>
        <p:spPr>
          <a:xfrm>
            <a:off x="3517662" y="4769440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" name="Shape 223_"/>
          <p:cNvSpPr/>
          <p:nvPr>
            <p:custDataLst>
              <p:tags r:id="rId46"/>
            </p:custDataLst>
          </p:nvPr>
        </p:nvSpPr>
        <p:spPr>
          <a:xfrm>
            <a:off x="4543562" y="4763523"/>
            <a:ext cx="273803" cy="471647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601" tIns="65601" rIns="65601" bIns="65601" anchor="ctr">
            <a:no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3" name="Shape 226_"/>
          <p:cNvSpPr/>
          <p:nvPr>
            <p:custDataLst>
              <p:tags r:id="rId47"/>
            </p:custDataLst>
          </p:nvPr>
        </p:nvSpPr>
        <p:spPr>
          <a:xfrm>
            <a:off x="5554681" y="4867114"/>
            <a:ext cx="286316" cy="286316"/>
          </a:xfrm>
          <a:prstGeom prst="roundRect">
            <a:avLst>
              <a:gd name="adj" fmla="val 30000"/>
            </a:avLst>
          </a:prstGeom>
          <a:solidFill>
            <a:srgbClr val="FFB55A"/>
          </a:solidFill>
          <a:ln w="127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9395" tIns="79395" rIns="79395" bIns="79395" numCol="1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667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4" name="Shape 227_"/>
          <p:cNvSpPr/>
          <p:nvPr>
            <p:custDataLst>
              <p:tags r:id="rId48"/>
            </p:custDataLst>
          </p:nvPr>
        </p:nvSpPr>
        <p:spPr>
          <a:xfrm>
            <a:off x="5556512" y="4789217"/>
            <a:ext cx="282169" cy="433942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9395" tIns="79395" rIns="79395" bIns="79395" numCol="1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913050" hangingPunct="0">
              <a:defRPr/>
            </a:pPr>
            <a:r>
              <a:rPr sz="1778" kern="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" name="Arc 10"/>
          <p:cNvSpPr/>
          <p:nvPr>
            <p:custDataLst>
              <p:tags r:id="rId49"/>
            </p:custDataLst>
          </p:nvPr>
        </p:nvSpPr>
        <p:spPr>
          <a:xfrm>
            <a:off x="6441839" y="2101927"/>
            <a:ext cx="1215419" cy="2929706"/>
          </a:xfrm>
          <a:prstGeom prst="arc">
            <a:avLst>
              <a:gd name="adj1" fmla="val 16127729"/>
              <a:gd name="adj2" fmla="val 5400000"/>
            </a:avLst>
          </a:prstGeom>
          <a:ln w="158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1"/>
          </a:p>
        </p:txBody>
      </p:sp>
      <p:sp>
        <p:nvSpPr>
          <p:cNvPr id="120" name="Arc 119"/>
          <p:cNvSpPr/>
          <p:nvPr>
            <p:custDataLst>
              <p:tags r:id="rId50"/>
            </p:custDataLst>
          </p:nvPr>
        </p:nvSpPr>
        <p:spPr>
          <a:xfrm>
            <a:off x="6446266" y="2922419"/>
            <a:ext cx="1109406" cy="2116271"/>
          </a:xfrm>
          <a:prstGeom prst="arc">
            <a:avLst>
              <a:gd name="adj1" fmla="val 16200000"/>
              <a:gd name="adj2" fmla="val 5265360"/>
            </a:avLst>
          </a:prstGeom>
          <a:ln w="158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1"/>
          </a:p>
        </p:txBody>
      </p:sp>
      <p:sp>
        <p:nvSpPr>
          <p:cNvPr id="121" name="Arc 120"/>
          <p:cNvSpPr/>
          <p:nvPr>
            <p:custDataLst>
              <p:tags r:id="rId51"/>
            </p:custDataLst>
          </p:nvPr>
        </p:nvSpPr>
        <p:spPr>
          <a:xfrm>
            <a:off x="6440670" y="3776858"/>
            <a:ext cx="1005594" cy="1265360"/>
          </a:xfrm>
          <a:prstGeom prst="arc">
            <a:avLst>
              <a:gd name="adj1" fmla="val 16430252"/>
              <a:gd name="adj2" fmla="val 4798513"/>
            </a:avLst>
          </a:prstGeom>
          <a:ln w="158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1"/>
          </a:p>
        </p:txBody>
      </p:sp>
      <p:sp>
        <p:nvSpPr>
          <p:cNvPr id="10" name="Rounded Rectangle 9"/>
          <p:cNvSpPr/>
          <p:nvPr>
            <p:custDataLst>
              <p:tags r:id="rId52"/>
            </p:custDataLst>
          </p:nvPr>
        </p:nvSpPr>
        <p:spPr>
          <a:xfrm>
            <a:off x="3670030" y="1843519"/>
            <a:ext cx="2531121" cy="52740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19050">
            <a:solidFill>
              <a:schemeClr val="dk1">
                <a:alpha val="3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1" name="Rounded Rectangle 60"/>
          <p:cNvSpPr/>
          <p:nvPr>
            <p:custDataLst>
              <p:tags r:id="rId53"/>
            </p:custDataLst>
          </p:nvPr>
        </p:nvSpPr>
        <p:spPr>
          <a:xfrm>
            <a:off x="4428036" y="2690579"/>
            <a:ext cx="1477648" cy="52740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19050">
            <a:solidFill>
              <a:schemeClr val="dk1">
                <a:alpha val="3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2" name="Rounded Rectangle 61"/>
          <p:cNvSpPr/>
          <p:nvPr>
            <p:custDataLst>
              <p:tags r:id="rId54"/>
            </p:custDataLst>
          </p:nvPr>
        </p:nvSpPr>
        <p:spPr>
          <a:xfrm>
            <a:off x="3331949" y="2687125"/>
            <a:ext cx="521004" cy="52740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19050">
            <a:solidFill>
              <a:schemeClr val="dk1">
                <a:alpha val="3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59" name="Shape 320"/>
          <p:cNvSpPr/>
          <p:nvPr>
            <p:custDataLst>
              <p:tags r:id="rId55"/>
            </p:custDataLst>
          </p:nvPr>
        </p:nvSpPr>
        <p:spPr>
          <a:xfrm>
            <a:off x="7902239" y="2768692"/>
            <a:ext cx="3827082" cy="707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spAutoFit/>
          </a:bodyPr>
          <a:lstStyle/>
          <a:p>
            <a:pPr>
              <a:defRPr sz="36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en-US" sz="1778" i="1" dirty="0">
                <a:latin typeface="Bosch Office Sans" panose="020B0604020202020204"/>
              </a:rPr>
              <a:t>E</a:t>
            </a:r>
            <a:r>
              <a:rPr sz="1778" i="1" dirty="0">
                <a:latin typeface="Bosch Office Sans" panose="020B0604020202020204"/>
              </a:rPr>
              <a:t>vent </a:t>
            </a:r>
            <a:r>
              <a:rPr sz="1778" b="1" i="1" dirty="0">
                <a:latin typeface="Bosch Office Sans" panose="020B0604020202020204"/>
              </a:rPr>
              <a:t>deletion</a:t>
            </a:r>
            <a:r>
              <a:rPr sz="1778" i="1" dirty="0">
                <a:latin typeface="Bosch Office Sans" panose="020B0604020202020204"/>
              </a:rPr>
              <a:t> is another possible type of edit.</a:t>
            </a:r>
          </a:p>
        </p:txBody>
      </p:sp>
      <p:sp>
        <p:nvSpPr>
          <p:cNvPr id="66" name="Isosceles Triangle 65"/>
          <p:cNvSpPr/>
          <p:nvPr>
            <p:custDataLst>
              <p:tags r:id="rId56"/>
            </p:custDataLst>
          </p:nvPr>
        </p:nvSpPr>
        <p:spPr>
          <a:xfrm>
            <a:off x="3127021" y="2307711"/>
            <a:ext cx="358482" cy="212587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7" name="Isosceles Triangle 66"/>
          <p:cNvSpPr/>
          <p:nvPr>
            <p:custDataLst>
              <p:tags r:id="rId57"/>
            </p:custDataLst>
          </p:nvPr>
        </p:nvSpPr>
        <p:spPr>
          <a:xfrm>
            <a:off x="3990840" y="3145912"/>
            <a:ext cx="358482" cy="212587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68" name="Isosceles Triangle 67"/>
          <p:cNvSpPr/>
          <p:nvPr>
            <p:custDataLst>
              <p:tags r:id="rId58"/>
            </p:custDataLst>
          </p:nvPr>
        </p:nvSpPr>
        <p:spPr>
          <a:xfrm>
            <a:off x="5943445" y="3128023"/>
            <a:ext cx="358482" cy="212587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cxnSp>
        <p:nvCxnSpPr>
          <p:cNvPr id="12" name="Straight Connector 11"/>
          <p:cNvCxnSpPr/>
          <p:nvPr>
            <p:custDataLst>
              <p:tags r:id="rId59"/>
            </p:custDataLst>
          </p:nvPr>
        </p:nvCxnSpPr>
        <p:spPr>
          <a:xfrm>
            <a:off x="4428036" y="3609001"/>
            <a:ext cx="305038" cy="35889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Shape 320_"/>
          <p:cNvSpPr/>
          <p:nvPr>
            <p:custDataLst>
              <p:tags r:id="rId60"/>
            </p:custDataLst>
          </p:nvPr>
        </p:nvSpPr>
        <p:spPr>
          <a:xfrm>
            <a:off x="7702372" y="4367609"/>
            <a:ext cx="4273746" cy="707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spAutoFit/>
          </a:bodyPr>
          <a:lstStyle/>
          <a:p>
            <a:pPr>
              <a:defRPr sz="36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1778" i="1" dirty="0">
                <a:latin typeface="Bosch Office Sans" panose="020B0604020202020204"/>
              </a:rPr>
              <a:t>Representative </a:t>
            </a:r>
            <a:r>
              <a:rPr sz="1778" b="1" i="1" dirty="0">
                <a:latin typeface="Bosch Office Sans" panose="020B0604020202020204"/>
              </a:rPr>
              <a:t>pattern </a:t>
            </a:r>
          </a:p>
          <a:p>
            <a:pPr>
              <a:defRPr sz="36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1778" i="1" dirty="0">
                <a:latin typeface="Bosch Office Sans" panose="020B0604020202020204"/>
              </a:rPr>
              <a:t>summarizes multiple sequences.</a:t>
            </a:r>
          </a:p>
        </p:txBody>
      </p:sp>
      <p:grpSp>
        <p:nvGrpSpPr>
          <p:cNvPr id="72" name="Group 1"/>
          <p:cNvGrpSpPr/>
          <p:nvPr/>
        </p:nvGrpSpPr>
        <p:grpSpPr>
          <a:xfrm>
            <a:off x="3928392" y="5412224"/>
            <a:ext cx="6495733" cy="1412528"/>
            <a:chOff x="7015471" y="2861646"/>
            <a:chExt cx="5844656" cy="1270948"/>
          </a:xfrm>
        </p:grpSpPr>
        <p:sp>
          <p:nvSpPr>
            <p:cNvPr id="104" name="Rounded Rectangle 13"/>
            <p:cNvSpPr/>
            <p:nvPr>
              <p:custDataLst>
                <p:tags r:id="rId61"/>
              </p:custDataLst>
            </p:nvPr>
          </p:nvSpPr>
          <p:spPr>
            <a:xfrm>
              <a:off x="7015471" y="2861646"/>
              <a:ext cx="5844656" cy="1077912"/>
            </a:xfrm>
            <a:prstGeom prst="roundRect">
              <a:avLst>
                <a:gd name="adj" fmla="val 907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6264"/>
              <a:endParaRPr lang="en-US" sz="2001" kern="0" dirty="0">
                <a:solidFill>
                  <a:srgbClr val="000000"/>
                </a:solidFill>
                <a:latin typeface="Bosch Office Sans"/>
              </a:endParaRPr>
            </a:p>
          </p:txBody>
        </p:sp>
        <p:sp>
          <p:nvSpPr>
            <p:cNvPr id="105" name="Text Placeholder 1_"/>
            <p:cNvSpPr txBox="1">
              <a:spLocks/>
            </p:cNvSpPr>
            <p:nvPr>
              <p:custDataLst>
                <p:tags r:id="rId62"/>
              </p:custDataLst>
            </p:nvPr>
          </p:nvSpPr>
          <p:spPr>
            <a:xfrm>
              <a:off x="7016772" y="2974354"/>
              <a:ext cx="5843355" cy="1158240"/>
            </a:xfrm>
            <a:prstGeom prst="rect">
              <a:avLst/>
            </a:prstGeom>
            <a:solidFill>
              <a:scrgbClr r="0" g="0" b="0">
                <a:alpha val="0"/>
              </a:scrgbClr>
            </a:solidFill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rotWithShape="0">
                      <a:scrgbClr r="0" g="0" b="0"/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0" tIns="0" rIns="0" bIns="0" rtlCol="0" anchor="t">
              <a:noAutofit/>
            </a:bodyPr>
            <a:lstStyle>
              <a:lvl1pPr marL="251460" indent="-251460" algn="l" defTabSz="914400" rtl="0" eaLnBrk="1" latinLnBrk="0" hangingPunct="1">
                <a:lnSpc>
                  <a:spcPct val="107000"/>
                </a:lnSpc>
                <a:spcBef>
                  <a:spcPts val="500"/>
                </a:spcBef>
                <a:buClrTx/>
                <a:buSzPct val="100000"/>
                <a:buFont typeface="Wingdings 3" panose="05040102010807070707" pitchFamily="18" charset="2"/>
                <a:buChar char=""/>
                <a:defRPr sz="18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1pPr>
              <a:lvl2pPr marL="508000" indent="-27432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 typeface="Wingdings 3" panose="05040102010807070707" pitchFamily="18" charset="2"/>
                <a:buChar char=""/>
                <a:defRPr sz="16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2pPr>
              <a:lvl3pPr marL="730250" indent="-204470" algn="l" defTabSz="914400" rtl="0" eaLnBrk="1" latinLnBrk="0" hangingPunct="1">
                <a:lnSpc>
                  <a:spcPct val="102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4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3pPr>
              <a:lvl4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4pPr>
              <a:lvl5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5pPr>
              <a:lvl6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6pPr>
              <a:lvl7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7pPr>
              <a:lvl8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8pPr>
              <a:lvl9pPr marL="932180" indent="-184150" algn="l" defTabSz="914400" rtl="0" eaLnBrk="1" latinLnBrk="0" hangingPunct="1">
                <a:lnSpc>
                  <a:spcPct val="103000"/>
                </a:lnSpc>
                <a:spcBef>
                  <a:spcPts val="500"/>
                </a:spcBef>
                <a:buClrTx/>
                <a:buSzPct val="100000"/>
                <a:buFontTx/>
                <a:buChar char="‒"/>
                <a:defRPr sz="1300" b="0" i="0" u="none" kern="1200" baseline="0">
                  <a:solidFill>
                    <a:schemeClr val="tx1"/>
                  </a:solidFill>
                  <a:latin typeface="Bosch Office Sans" panose="020B0604020202020204" pitchFamily="34" charset="0"/>
                  <a:ea typeface="+mn-ea"/>
                  <a:cs typeface="+mn-cs"/>
                </a:defRPr>
              </a:lvl9pPr>
            </a:lstStyle>
            <a:p>
              <a:pPr marL="259712" lvl="1" indent="0">
                <a:buNone/>
              </a:pPr>
              <a:r>
                <a:rPr lang="en-US" altLang="zh-CN" sz="2001" dirty="0">
                  <a:latin typeface="Bosch Office Sans" panose="020B0604020202020204"/>
                </a:rPr>
                <a:t>	Different types of edits allow different variations 	from the pattern. Enable </a:t>
              </a:r>
              <a:r>
                <a:rPr lang="en-US" altLang="zh-CN" sz="2001" b="1" dirty="0">
                  <a:latin typeface="Bosch Office Sans" panose="020B0604020202020204"/>
                </a:rPr>
                <a:t>noise tolerant &amp; 	robust </a:t>
              </a:r>
              <a:r>
                <a:rPr lang="en-US" altLang="zh-CN" sz="2001" dirty="0">
                  <a:latin typeface="Bosch Office Sans" panose="020B0604020202020204"/>
                </a:rPr>
                <a:t>pattern matching.</a:t>
              </a:r>
              <a:endParaRPr lang="en-US" altLang="zh-CN" sz="2001" dirty="0"/>
            </a:p>
          </p:txBody>
        </p:sp>
        <p:pic>
          <p:nvPicPr>
            <p:cNvPr id="106" name="Picture 11"/>
            <p:cNvPicPr>
              <a:picLocks noChangeAspect="1"/>
            </p:cNvPicPr>
            <p:nvPr>
              <p:custDataLst>
                <p:tags r:id="rId63"/>
              </p:custDataLst>
            </p:nvPr>
          </p:nvPicPr>
          <p:blipFill>
            <a:blip r:embed="rId7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1373" y="3005775"/>
              <a:ext cx="682561" cy="682561"/>
            </a:xfrm>
            <a:prstGeom prst="rect">
              <a:avLst/>
            </a:prstGeom>
          </p:spPr>
        </p:pic>
      </p:grpSp>
      <p:sp>
        <p:nvSpPr>
          <p:cNvPr id="10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40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16" name="TextBox 115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17" name="Content Placeholder 3"/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3273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/>
              <a:t>Our Approach – Sequence Synopsis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>
                <a:solidFill>
                  <a:srgbClr val="1399A0"/>
                </a:solidFill>
              </a:rPr>
              <a:t>Two-Part Representation of Event Sequences</a:t>
            </a:r>
            <a:endParaRPr lang="zh-CN" altLang="en-US" sz="3112" dirty="0">
              <a:solidFill>
                <a:srgbClr val="1399A0"/>
              </a:solidFill>
            </a:endParaRPr>
          </a:p>
        </p:txBody>
      </p:sp>
      <p:pic>
        <p:nvPicPr>
          <p:cNvPr id="70" name="pasted-image.png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938" y="2368054"/>
            <a:ext cx="10196284" cy="235647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Rounded Rectangle 70"/>
          <p:cNvSpPr/>
          <p:nvPr>
            <p:custDataLst>
              <p:tags r:id="rId7"/>
            </p:custDataLst>
          </p:nvPr>
        </p:nvSpPr>
        <p:spPr>
          <a:xfrm>
            <a:off x="2489278" y="4993108"/>
            <a:ext cx="7094069" cy="769139"/>
          </a:xfrm>
          <a:prstGeom prst="roundRect">
            <a:avLst>
              <a:gd name="adj" fmla="val 9077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2" name="Rectangle 1"/>
          <p:cNvSpPr/>
          <p:nvPr>
            <p:custDataLst>
              <p:tags r:id="rId8"/>
            </p:custDataLst>
          </p:nvPr>
        </p:nvSpPr>
        <p:spPr>
          <a:xfrm>
            <a:off x="3397139" y="5037461"/>
            <a:ext cx="5998293" cy="708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1" dirty="0">
                <a:solidFill>
                  <a:srgbClr val="000000"/>
                </a:solidFill>
                <a:latin typeface="Bosch Office Sans" panose="020B0604020202020204"/>
              </a:rPr>
              <a:t>What can be considered as a good set of patterns to summarize a collection of event sequences?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183" y="5083660"/>
            <a:ext cx="625194" cy="625194"/>
          </a:xfrm>
          <a:prstGeom prst="rect">
            <a:avLst/>
          </a:prstGeom>
        </p:spPr>
      </p:pic>
      <p:sp>
        <p:nvSpPr>
          <p:cNvPr id="76" name="Shape 164"/>
          <p:cNvSpPr/>
          <p:nvPr>
            <p:custDataLst>
              <p:tags r:id="rId10"/>
            </p:custDataLst>
          </p:nvPr>
        </p:nvSpPr>
        <p:spPr>
          <a:xfrm>
            <a:off x="4269432" y="1632730"/>
            <a:ext cx="2869381" cy="716795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normAutofit/>
          </a:bodyPr>
          <a:lstStyle>
            <a:lvl1pPr>
              <a:defRPr sz="4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 algn="ctr"/>
            <a:r>
              <a:rPr lang="en-US" sz="2223" dirty="0">
                <a:solidFill>
                  <a:srgbClr val="000000"/>
                </a:solidFill>
                <a:latin typeface="Bosch Office Sans" panose="020B0604020202020204"/>
                <a:ea typeface="+mn-ea"/>
                <a:cs typeface="+mn-cs"/>
              </a:rPr>
              <a:t>Patterns</a:t>
            </a:r>
          </a:p>
        </p:txBody>
      </p:sp>
      <p:sp>
        <p:nvSpPr>
          <p:cNvPr id="104" name="Shape 166"/>
          <p:cNvSpPr/>
          <p:nvPr>
            <p:custDataLst>
              <p:tags r:id="rId11"/>
            </p:custDataLst>
          </p:nvPr>
        </p:nvSpPr>
        <p:spPr>
          <a:xfrm>
            <a:off x="8484945" y="1583675"/>
            <a:ext cx="2641356" cy="719515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normAutofit/>
          </a:bodyPr>
          <a:lstStyle>
            <a:lvl1pPr>
              <a:defRPr sz="4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 algn="ctr"/>
            <a:r>
              <a:rPr lang="en-US" sz="2223" dirty="0">
                <a:solidFill>
                  <a:srgbClr val="000000"/>
                </a:solidFill>
                <a:latin typeface="Bosch Office Sans" panose="020B0604020202020204"/>
                <a:ea typeface="+mn-ea"/>
                <a:cs typeface="+mn-cs"/>
              </a:rPr>
              <a:t>Edits (Corrections)</a:t>
            </a:r>
          </a:p>
        </p:txBody>
      </p:sp>
      <p:sp>
        <p:nvSpPr>
          <p:cNvPr id="105" name="Shape 161"/>
          <p:cNvSpPr/>
          <p:nvPr>
            <p:custDataLst>
              <p:tags r:id="rId12"/>
            </p:custDataLst>
          </p:nvPr>
        </p:nvSpPr>
        <p:spPr>
          <a:xfrm>
            <a:off x="1056942" y="1609810"/>
            <a:ext cx="2493685" cy="648488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noAutofit/>
          </a:bodyPr>
          <a:lstStyle>
            <a:lvl1pPr>
              <a:defRPr sz="4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 algn="ctr"/>
            <a:r>
              <a:rPr lang="en-US" sz="2223" dirty="0">
                <a:solidFill>
                  <a:srgbClr val="000000"/>
                </a:solidFill>
                <a:latin typeface="Bosch Office Sans" panose="020B0604020202020204"/>
                <a:ea typeface="+mn-ea"/>
                <a:cs typeface="+mn-cs"/>
              </a:rPr>
              <a:t>Event Sequences</a:t>
            </a:r>
          </a:p>
        </p:txBody>
      </p:sp>
      <p:sp>
        <p:nvSpPr>
          <p:cNvPr id="106" name="Shape 161_"/>
          <p:cNvSpPr/>
          <p:nvPr>
            <p:custDataLst>
              <p:tags r:id="rId13"/>
            </p:custDataLst>
          </p:nvPr>
        </p:nvSpPr>
        <p:spPr>
          <a:xfrm>
            <a:off x="2950883" y="1647192"/>
            <a:ext cx="2493685" cy="648488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noAutofit/>
          </a:bodyPr>
          <a:lstStyle>
            <a:lvl1pPr>
              <a:defRPr sz="4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 algn="ctr"/>
            <a:r>
              <a:rPr lang="en-US" sz="2223" b="1" dirty="0">
                <a:solidFill>
                  <a:srgbClr val="000000"/>
                </a:solidFill>
                <a:latin typeface="Bosch Office Sans" panose="020B0604020202020204"/>
                <a:ea typeface="+mn-ea"/>
                <a:cs typeface="+mn-cs"/>
              </a:rPr>
              <a:t>=</a:t>
            </a:r>
          </a:p>
        </p:txBody>
      </p:sp>
      <p:sp>
        <p:nvSpPr>
          <p:cNvPr id="107" name="Shape 161__"/>
          <p:cNvSpPr/>
          <p:nvPr>
            <p:custDataLst>
              <p:tags r:id="rId14"/>
            </p:custDataLst>
          </p:nvPr>
        </p:nvSpPr>
        <p:spPr>
          <a:xfrm>
            <a:off x="6640071" y="1632731"/>
            <a:ext cx="2493685" cy="648488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noAutofit/>
          </a:bodyPr>
          <a:lstStyle>
            <a:lvl1pPr>
              <a:defRPr sz="4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 algn="ctr"/>
            <a:r>
              <a:rPr lang="en-US" sz="2223" b="1" dirty="0">
                <a:solidFill>
                  <a:srgbClr val="000000"/>
                </a:solidFill>
                <a:latin typeface="Bosch Office Sans" panose="020B0604020202020204"/>
                <a:ea typeface="+mn-ea"/>
                <a:cs typeface="+mn-cs"/>
              </a:rPr>
              <a:t>+</a:t>
            </a:r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41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9" name="TextBox 18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20" name="Content Placeholder 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7077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Our Approach – Sequence Synopsis</a:t>
            </a:r>
            <a:endParaRPr lang="en-US" sz="3112" kern="0" dirty="0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4259770" y="2414552"/>
            <a:ext cx="2560286" cy="684794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8626" tIns="48626" rIns="48626" bIns="48626" numCol="1" spcCol="38100" rtlCol="0" anchor="ctr">
            <a:noAutofit/>
          </a:bodyPr>
          <a:lstStyle/>
          <a:p>
            <a:pPr algn="ctr" defTabSz="913050" hangingPunct="0">
              <a:defRPr/>
            </a:pPr>
            <a:r>
              <a:rPr altLang="zh-CN" sz="2451" i="1" kern="0" dirty="0">
                <a:solidFill>
                  <a:srgbClr val="000000"/>
                </a:solidFill>
                <a:latin typeface="Bosch Office Sans" panose="020B0604020202020204"/>
                <a:sym typeface="Helvetica Neue"/>
              </a:rPr>
              <a:t>L = L(M) + L(D|M)</a:t>
            </a:r>
          </a:p>
          <a:p>
            <a:pPr algn="ctr" defTabSz="913050" hangingPunct="0">
              <a:defRPr/>
            </a:pPr>
            <a:endParaRPr lang="zh-CN" altLang="en-US" sz="2451" i="1" kern="0" dirty="0">
              <a:solidFill>
                <a:srgbClr val="000000"/>
              </a:solidFill>
              <a:latin typeface="Bosch Office Sans" panose="020B0604020202020204"/>
              <a:sym typeface="Helvetica Neue"/>
            </a:endParaRP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>
                <a:solidFill>
                  <a:srgbClr val="1399A0"/>
                </a:solidFill>
              </a:rPr>
              <a:t>The Minimum Description Length (MDL) Principle</a:t>
            </a:r>
            <a:endParaRPr lang="zh-CN" altLang="en-US" sz="3112" dirty="0">
              <a:solidFill>
                <a:srgbClr val="1399A0"/>
              </a:solidFill>
            </a:endParaRPr>
          </a:p>
        </p:txBody>
      </p:sp>
      <p:sp>
        <p:nvSpPr>
          <p:cNvPr id="16" name="Content Placeholder 1_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296606" y="1819730"/>
            <a:ext cx="11339783" cy="495928"/>
          </a:xfrm>
          <a:prstGeom prst="rect">
            <a:avLst/>
          </a:prstGeo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 marL="252000" indent="-252000" algn="l" defTabSz="914400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600" indent="-273600" algn="l" defTabSz="914400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800" indent="-205200" algn="l" defTabSz="914400" rtl="0" eaLnBrk="1" latinLnBrk="0" hangingPunct="1">
              <a:lnSpc>
                <a:spcPct val="102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400" indent="-183600" algn="l" defTabSz="914400" rtl="0" eaLnBrk="1" latinLnBrk="0" hangingPunct="1">
              <a:lnSpc>
                <a:spcPct val="103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400" indent="-183600" algn="l" defTabSz="914400" rtl="0" eaLnBrk="1" latinLnBrk="0" hangingPunct="1">
              <a:lnSpc>
                <a:spcPct val="103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918">
              <a:spcBef>
                <a:spcPts val="6446"/>
              </a:spcBef>
              <a:buNone/>
              <a:defRPr sz="4752" i="1"/>
            </a:pPr>
            <a:endParaRPr lang="en-GB" sz="2223" dirty="0">
              <a:solidFill>
                <a:prstClr val="black"/>
              </a:solidFill>
            </a:endParaRPr>
          </a:p>
        </p:txBody>
      </p:sp>
      <p:sp>
        <p:nvSpPr>
          <p:cNvPr id="22" name="Shape 518"/>
          <p:cNvSpPr/>
          <p:nvPr>
            <p:custDataLst>
              <p:tags r:id="rId8"/>
            </p:custDataLst>
          </p:nvPr>
        </p:nvSpPr>
        <p:spPr>
          <a:xfrm>
            <a:off x="4763273" y="2885982"/>
            <a:ext cx="752336" cy="76227"/>
          </a:xfrm>
          <a:prstGeom prst="rect">
            <a:avLst/>
          </a:prstGeom>
          <a:solidFill>
            <a:srgbClr val="00A89D"/>
          </a:solidFill>
          <a:ln w="12700"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334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23" name="Shape 519"/>
          <p:cNvSpPr/>
          <p:nvPr>
            <p:custDataLst>
              <p:tags r:id="rId9"/>
            </p:custDataLst>
          </p:nvPr>
        </p:nvSpPr>
        <p:spPr>
          <a:xfrm>
            <a:off x="5791664" y="2885982"/>
            <a:ext cx="960418" cy="76227"/>
          </a:xfrm>
          <a:prstGeom prst="rect">
            <a:avLst/>
          </a:prstGeom>
          <a:solidFill>
            <a:srgbClr val="FF644E"/>
          </a:solidFill>
          <a:ln w="12700"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334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24" name="Shape 520"/>
          <p:cNvSpPr/>
          <p:nvPr>
            <p:custDataLst>
              <p:tags r:id="rId10"/>
            </p:custDataLst>
          </p:nvPr>
        </p:nvSpPr>
        <p:spPr>
          <a:xfrm>
            <a:off x="3359795" y="2941570"/>
            <a:ext cx="1689071" cy="428335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8626" tIns="48626" rIns="48626" bIns="48626" anchor="ctr">
            <a:noAutofit/>
          </a:bodyPr>
          <a:lstStyle>
            <a:lvl1pPr>
              <a:defRPr sz="36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 algn="ctr" defTabSz="913050" hangingPunct="0"/>
            <a:r>
              <a:rPr sz="2001" kern="0" dirty="0">
                <a:solidFill>
                  <a:srgbClr val="017B76"/>
                </a:solidFill>
                <a:latin typeface="Bosch Office Sans" panose="020B0604020202020204"/>
              </a:rPr>
              <a:t>Model description length  </a:t>
            </a:r>
          </a:p>
        </p:txBody>
      </p:sp>
      <p:sp>
        <p:nvSpPr>
          <p:cNvPr id="25" name="Shape 521"/>
          <p:cNvSpPr/>
          <p:nvPr>
            <p:custDataLst>
              <p:tags r:id="rId11"/>
            </p:custDataLst>
          </p:nvPr>
        </p:nvSpPr>
        <p:spPr>
          <a:xfrm>
            <a:off x="5791664" y="3079273"/>
            <a:ext cx="3081932" cy="428336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8626" tIns="48626" rIns="48626" bIns="48626" anchor="ctr">
            <a:noAutofit/>
          </a:bodyPr>
          <a:lstStyle>
            <a:lvl1pPr algn="l">
              <a:defRPr sz="36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 defTabSz="913050" hangingPunct="0"/>
            <a:r>
              <a:rPr sz="2001" kern="0" dirty="0">
                <a:solidFill>
                  <a:srgbClr val="EE230C"/>
                </a:solidFill>
                <a:latin typeface="Bosch Office Sans" panose="020B0604020202020204"/>
              </a:rPr>
              <a:t>Data description length with the help of the model  </a:t>
            </a:r>
          </a:p>
        </p:txBody>
      </p:sp>
      <p:sp>
        <p:nvSpPr>
          <p:cNvPr id="28" name="Content Placeholder 1_0"/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288139" y="4216698"/>
            <a:ext cx="6732558" cy="1401346"/>
          </a:xfrm>
          <a:prstGeom prst="rect">
            <a:avLst/>
          </a:prstGeo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 marL="252000" indent="-252000" algn="l" defTabSz="914400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600" indent="-273600" algn="l" defTabSz="914400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800" indent="-205200" algn="l" defTabSz="914400" rtl="0" eaLnBrk="1" latinLnBrk="0" hangingPunct="1">
              <a:lnSpc>
                <a:spcPct val="102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400" indent="-183600" algn="l" defTabSz="914400" rtl="0" eaLnBrk="1" latinLnBrk="0" hangingPunct="1">
              <a:lnSpc>
                <a:spcPct val="103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400" indent="-183600" algn="l" defTabSz="914400" rtl="0" eaLnBrk="1" latinLnBrk="0" hangingPunct="1">
              <a:lnSpc>
                <a:spcPct val="103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67"/>
              </a:spcBef>
            </a:pPr>
            <a:r>
              <a:rPr lang="en-US" altLang="zh-CN" sz="2223" dirty="0">
                <a:solidFill>
                  <a:prstClr val="black"/>
                </a:solidFill>
              </a:rPr>
              <a:t>Widely used </a:t>
            </a:r>
            <a:r>
              <a:rPr lang="en-US" altLang="zh-CN" sz="2223" b="1" dirty="0">
                <a:solidFill>
                  <a:prstClr val="black"/>
                </a:solidFill>
              </a:rPr>
              <a:t>information-theoretic</a:t>
            </a:r>
            <a:r>
              <a:rPr lang="en-US" altLang="zh-CN" sz="2223" dirty="0">
                <a:solidFill>
                  <a:prstClr val="black"/>
                </a:solidFill>
              </a:rPr>
              <a:t> criteria for model selection</a:t>
            </a:r>
          </a:p>
          <a:p>
            <a:pPr>
              <a:spcBef>
                <a:spcPts val="667"/>
              </a:spcBef>
            </a:pPr>
            <a:r>
              <a:rPr lang="en-US" altLang="zh-CN" sz="2223" dirty="0">
                <a:solidFill>
                  <a:prstClr val="black"/>
                </a:solidFill>
              </a:rPr>
              <a:t>Introduced by </a:t>
            </a:r>
            <a:r>
              <a:rPr lang="en-US" altLang="zh-CN" sz="2223" dirty="0" err="1">
                <a:solidFill>
                  <a:prstClr val="black"/>
                </a:solidFill>
              </a:rPr>
              <a:t>Jorma</a:t>
            </a:r>
            <a:r>
              <a:rPr lang="en-US" altLang="zh-CN" sz="2223" dirty="0">
                <a:solidFill>
                  <a:prstClr val="black"/>
                </a:solidFill>
              </a:rPr>
              <a:t> </a:t>
            </a:r>
            <a:r>
              <a:rPr lang="en-US" altLang="zh-CN" sz="2223" dirty="0" err="1">
                <a:solidFill>
                  <a:prstClr val="black"/>
                </a:solidFill>
              </a:rPr>
              <a:t>Rissanen</a:t>
            </a:r>
            <a:r>
              <a:rPr lang="en-US" altLang="zh-CN" sz="2223" dirty="0">
                <a:solidFill>
                  <a:prstClr val="black"/>
                </a:solidFill>
              </a:rPr>
              <a:t> in 1978</a:t>
            </a:r>
          </a:p>
          <a:p>
            <a:pPr>
              <a:spcBef>
                <a:spcPts val="667"/>
              </a:spcBef>
            </a:pPr>
            <a:r>
              <a:rPr lang="en-US" altLang="zh-CN" sz="2223" dirty="0">
                <a:solidFill>
                  <a:prstClr val="black"/>
                </a:solidFill>
              </a:rPr>
              <a:t>Formalizes “</a:t>
            </a:r>
            <a:r>
              <a:rPr lang="en-US" altLang="zh-CN" sz="2223" b="1" dirty="0">
                <a:solidFill>
                  <a:prstClr val="black"/>
                </a:solidFill>
              </a:rPr>
              <a:t>Occam’s Razor</a:t>
            </a:r>
            <a:r>
              <a:rPr lang="en-US" altLang="zh-CN" sz="2223" dirty="0">
                <a:solidFill>
                  <a:prstClr val="black"/>
                </a:solidFill>
              </a:rPr>
              <a:t>”</a:t>
            </a:r>
          </a:p>
        </p:txBody>
      </p:sp>
      <p:sp>
        <p:nvSpPr>
          <p:cNvPr id="19" name="Rounded Rectangle 18"/>
          <p:cNvSpPr/>
          <p:nvPr>
            <p:custDataLst>
              <p:tags r:id="rId13"/>
            </p:custDataLst>
          </p:nvPr>
        </p:nvSpPr>
        <p:spPr>
          <a:xfrm>
            <a:off x="6919525" y="4271222"/>
            <a:ext cx="4716865" cy="1567096"/>
          </a:xfrm>
          <a:prstGeom prst="roundRect">
            <a:avLst>
              <a:gd name="adj" fmla="val 9077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r>
              <a:rPr lang="en-US" sz="2001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“We consider it a good principle to explain the phenomena by the simplest hypothesis [model] possible.”  </a:t>
            </a:r>
            <a:r>
              <a:rPr lang="en-US" sz="2001" i="1" dirty="0">
                <a:solidFill>
                  <a:schemeClr val="bg1">
                    <a:lumMod val="6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(but not simpler)</a:t>
            </a:r>
          </a:p>
          <a:p>
            <a:r>
              <a:rPr lang="en-US" sz="2001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- Ptolemy (c. AD 90 – c. AD 168)</a:t>
            </a:r>
            <a:endParaRPr lang="en-US" sz="2001" i="1" kern="0" dirty="0">
              <a:solidFill>
                <a:srgbClr val="0000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9" name="Content Placeholder 1_0_"/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300003" y="1641894"/>
            <a:ext cx="10983322" cy="1401346"/>
          </a:xfrm>
          <a:prstGeom prst="rect">
            <a:avLst/>
          </a:prstGeo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 marL="252000" indent="-252000" algn="l" defTabSz="914400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600" indent="-273600" algn="l" defTabSz="914400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800" indent="-205200" algn="l" defTabSz="914400" rtl="0" eaLnBrk="1" latinLnBrk="0" hangingPunct="1">
              <a:lnSpc>
                <a:spcPct val="102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400" indent="-183600" algn="l" defTabSz="914400" rtl="0" eaLnBrk="1" latinLnBrk="0" hangingPunct="1">
              <a:lnSpc>
                <a:spcPct val="103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400" indent="-183600" algn="l" defTabSz="914400" rtl="0" eaLnBrk="1" latinLnBrk="0" hangingPunct="1">
              <a:lnSpc>
                <a:spcPct val="103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marR="0" indent="-180000" algn="l" defTabSz="914400" rtl="0" eaLnBrk="1" fontAlgn="base" latinLnBrk="0" hangingPunct="1">
              <a:lnSpc>
                <a:spcPts val="2300"/>
              </a:lnSpc>
              <a:spcBef>
                <a:spcPts val="500"/>
              </a:spcBef>
              <a:spcAft>
                <a:spcPct val="0"/>
              </a:spcAft>
              <a:buClrTx/>
              <a:buSzPct val="50000"/>
              <a:buFont typeface="Arial" pitchFamily="34" charset="0"/>
              <a:buChar char="»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67"/>
              </a:spcBef>
            </a:pPr>
            <a:r>
              <a:rPr lang="en-US" altLang="zh-CN" sz="2223" dirty="0"/>
              <a:t>The best model (or hypothesis) of a data set should minimize its </a:t>
            </a:r>
            <a:r>
              <a:rPr lang="en-US" altLang="zh-CN" sz="2223" b="1" dirty="0"/>
              <a:t>total description length</a:t>
            </a:r>
            <a:r>
              <a:rPr lang="en-US" altLang="zh-CN" sz="2223" dirty="0"/>
              <a:t>:</a:t>
            </a:r>
            <a:endParaRPr lang="en-GB" sz="2223" dirty="0">
              <a:solidFill>
                <a:prstClr val="black"/>
              </a:solidFill>
            </a:endParaRPr>
          </a:p>
          <a:p>
            <a:pPr>
              <a:spcBef>
                <a:spcPts val="667"/>
              </a:spcBef>
            </a:pPr>
            <a:endParaRPr lang="en-US" altLang="zh-CN" sz="2223" dirty="0">
              <a:solidFill>
                <a:prstClr val="black"/>
              </a:solidFill>
            </a:endParaRPr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42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20" name="TextBox 1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21" name="Content Placeholder 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3045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1096" y="2850056"/>
            <a:ext cx="9347809" cy="216038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Our Approach – Sequence Synopsis</a:t>
            </a:r>
            <a:endParaRPr lang="en-US" sz="3112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473202" y="1721576"/>
                <a:ext cx="7057000" cy="717769"/>
              </a:xfrm>
              <a:prstGeom prst="rect">
                <a:avLst/>
              </a:prstGeom>
              <a:solidFill>
                <a:scrgbClr r="0" g="0" b="0">
                  <a:alpha val="0"/>
                </a:scrgb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363" tIns="50363" rIns="50363" bIns="50363" numCol="1" spcCol="38100" rtlCol="0" anchor="ctr">
                <a:noAutofit/>
              </a:bodyPr>
              <a:lstStyle/>
              <a:p>
                <a:pPr>
                  <a:lnSpc>
                    <a:spcPts val="2556"/>
                  </a:lnSpc>
                  <a:spcBef>
                    <a:spcPts val="556"/>
                  </a:spcBef>
                </a:pPr>
                <a14:m>
                  <m:oMath xmlns:m="http://schemas.openxmlformats.org/officeDocument/2006/math">
                    <m:r>
                      <a:rPr lang="en-US" altLang="zh-CN" sz="2256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256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(Ƥ,</m:t>
                    </m:r>
                    <m:r>
                      <a:rPr lang="en-US" altLang="zh-CN" sz="2256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56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Ƥ</m:t>
                        </m:r>
                      </m:sub>
                      <m:sup/>
                      <m:e>
                        <m: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256" i="1" dirty="0">
                    <a:solidFill>
                      <a:srgbClr val="000000"/>
                    </a:solidFill>
                    <a:latin typeface="Bosch Office San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56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sz="2256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56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56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𝑒𝑑𝑖𝑡𝑠</m:t>
                            </m:r>
                            <m:d>
                              <m:dPr>
                                <m:ctrlPr>
                                  <a:rPr lang="en-US" altLang="zh-CN" sz="2256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56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256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256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256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56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  <m:r>
                      <a:rPr lang="en-US" altLang="zh-CN" sz="2256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zh-CN" sz="2256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256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56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Ƥ</m:t>
                        </m:r>
                      </m:e>
                    </m:d>
                  </m:oMath>
                </a14:m>
                <a:endParaRPr lang="en-US" altLang="zh-CN" sz="2256" i="1" dirty="0">
                  <a:solidFill>
                    <a:srgbClr val="000000"/>
                  </a:solidFill>
                  <a:latin typeface="Bosch Office Sans"/>
                </a:endParaRPr>
              </a:p>
              <a:p>
                <a:pPr algn="ctr" defTabSz="913050" hangingPunct="0"/>
                <a:endParaRPr lang="zh-CN" altLang="en-US" sz="2256" dirty="0">
                  <a:solidFill>
                    <a:srgbClr val="000000"/>
                  </a:solidFill>
                  <a:latin typeface="Bosch Office Sans" panose="020B0604020202020204"/>
                  <a:sym typeface="Helvetica Neue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4473202" y="1721576"/>
                <a:ext cx="7057000" cy="717769"/>
              </a:xfrm>
              <a:prstGeom prst="rect">
                <a:avLst/>
              </a:prstGeom>
              <a:blipFill>
                <a:blip r:embed="rId25"/>
                <a:stretch>
                  <a:fillRect l="-691" t="-77966" b="-779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>
                <a:solidFill>
                  <a:srgbClr val="1399A0"/>
                </a:solidFill>
              </a:rPr>
              <a:t>Description Length of Event Sequences</a:t>
            </a:r>
            <a:endParaRPr lang="zh-CN" altLang="en-US" sz="3112" dirty="0">
              <a:solidFill>
                <a:srgbClr val="1399A0"/>
              </a:solidFill>
            </a:endParaRPr>
          </a:p>
        </p:txBody>
      </p:sp>
      <p:sp>
        <p:nvSpPr>
          <p:cNvPr id="22" name="Shape 518"/>
          <p:cNvSpPr/>
          <p:nvPr>
            <p:custDataLst>
              <p:tags r:id="rId8"/>
            </p:custDataLst>
          </p:nvPr>
        </p:nvSpPr>
        <p:spPr>
          <a:xfrm>
            <a:off x="5714635" y="2228702"/>
            <a:ext cx="1524730" cy="60235"/>
          </a:xfrm>
          <a:prstGeom prst="rect">
            <a:avLst/>
          </a:prstGeom>
          <a:solidFill>
            <a:srgbClr val="00A89D"/>
          </a:solidFill>
          <a:ln w="12700"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334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23" name="Shape 519"/>
          <p:cNvSpPr/>
          <p:nvPr>
            <p:custDataLst>
              <p:tags r:id="rId9"/>
            </p:custDataLst>
          </p:nvPr>
        </p:nvSpPr>
        <p:spPr>
          <a:xfrm>
            <a:off x="7795450" y="2234940"/>
            <a:ext cx="2683456" cy="53857"/>
          </a:xfrm>
          <a:prstGeom prst="rect">
            <a:avLst/>
          </a:prstGeom>
          <a:solidFill>
            <a:srgbClr val="FF644E"/>
          </a:solidFill>
          <a:ln w="12700"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334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1" name="TextBox 10"/>
          <p:cNvSpPr txBox="1"/>
          <p:nvPr>
            <p:custDataLst>
              <p:tags r:id="rId10"/>
            </p:custDataLst>
          </p:nvPr>
        </p:nvSpPr>
        <p:spPr>
          <a:xfrm>
            <a:off x="6958635" y="2692608"/>
            <a:ext cx="300091" cy="39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ct val="107000"/>
              </a:lnSpc>
              <a:spcBef>
                <a:spcPts val="556"/>
              </a:spcBef>
            </a:pPr>
            <a:r>
              <a:rPr lang="en-US" sz="2223" kern="0" dirty="0">
                <a:solidFill>
                  <a:schemeClr val="accent5"/>
                </a:solidFill>
              </a:rPr>
              <a:t>7</a:t>
            </a:r>
            <a:endParaRPr lang="en-US" sz="2223" kern="0" dirty="0" err="1">
              <a:solidFill>
                <a:schemeClr val="accent5"/>
              </a:solidFill>
            </a:endParaRPr>
          </a:p>
        </p:txBody>
      </p:sp>
      <p:sp>
        <p:nvSpPr>
          <p:cNvPr id="38" name="TextBox 37"/>
          <p:cNvSpPr txBox="1"/>
          <p:nvPr>
            <p:custDataLst>
              <p:tags r:id="rId11"/>
            </p:custDataLst>
          </p:nvPr>
        </p:nvSpPr>
        <p:spPr>
          <a:xfrm>
            <a:off x="10087748" y="2497481"/>
            <a:ext cx="396342" cy="39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ct val="107000"/>
              </a:lnSpc>
              <a:spcBef>
                <a:spcPts val="556"/>
              </a:spcBef>
            </a:pPr>
            <a:r>
              <a:rPr lang="en-US" sz="2223" kern="0" dirty="0">
                <a:solidFill>
                  <a:srgbClr val="FF644E"/>
                </a:solidFill>
              </a:rPr>
              <a:t>6</a:t>
            </a:r>
            <a:endParaRPr lang="en-US" sz="2223" kern="0" dirty="0" err="1">
              <a:solidFill>
                <a:srgbClr val="FF644E"/>
              </a:solidFill>
            </a:endParaRPr>
          </a:p>
        </p:txBody>
      </p:sp>
      <p:sp>
        <p:nvSpPr>
          <p:cNvPr id="39" name="Rounded Rectangle 38"/>
          <p:cNvSpPr/>
          <p:nvPr>
            <p:custDataLst>
              <p:tags r:id="rId12"/>
            </p:custDataLst>
          </p:nvPr>
        </p:nvSpPr>
        <p:spPr>
          <a:xfrm>
            <a:off x="781024" y="5283381"/>
            <a:ext cx="10050825" cy="594251"/>
          </a:xfrm>
          <a:prstGeom prst="roundRect">
            <a:avLst>
              <a:gd name="adj" fmla="val 9077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0" name="Rectangle 39"/>
          <p:cNvSpPr/>
          <p:nvPr>
            <p:custDataLst>
              <p:tags r:id="rId13"/>
            </p:custDataLst>
          </p:nvPr>
        </p:nvSpPr>
        <p:spPr>
          <a:xfrm>
            <a:off x="1370455" y="5379497"/>
            <a:ext cx="9361286" cy="400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1" dirty="0">
                <a:solidFill>
                  <a:srgbClr val="000000"/>
                </a:solidFill>
                <a:latin typeface="Bosch Office Sans" panose="020B0604020202020204"/>
              </a:rPr>
              <a:t>Trade-off between </a:t>
            </a:r>
            <a:r>
              <a:rPr lang="en-US" sz="2001" b="1" dirty="0">
                <a:solidFill>
                  <a:srgbClr val="000000"/>
                </a:solidFill>
                <a:latin typeface="Bosch Office Sans" panose="020B0604020202020204"/>
              </a:rPr>
              <a:t>reducing visual complexity </a:t>
            </a:r>
            <a:r>
              <a:rPr lang="en-US" sz="2001" dirty="0">
                <a:solidFill>
                  <a:srgbClr val="000000"/>
                </a:solidFill>
                <a:latin typeface="Bosch Office Sans" panose="020B0604020202020204"/>
              </a:rPr>
              <a:t>&amp; </a:t>
            </a:r>
            <a:r>
              <a:rPr lang="en-US" sz="2001" b="1" dirty="0">
                <a:solidFill>
                  <a:srgbClr val="000000"/>
                </a:solidFill>
                <a:latin typeface="Bosch Office Sans" panose="020B0604020202020204"/>
              </a:rPr>
              <a:t>minimizing information loss.</a:t>
            </a:r>
          </a:p>
        </p:txBody>
      </p:sp>
      <p:pic>
        <p:nvPicPr>
          <p:cNvPr id="42" name="Picture 4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274" y="5365212"/>
            <a:ext cx="446181" cy="446181"/>
          </a:xfrm>
          <a:prstGeom prst="rect">
            <a:avLst/>
          </a:prstGeom>
        </p:spPr>
      </p:pic>
      <p:sp>
        <p:nvSpPr>
          <p:cNvPr id="27" name="文本框 25"/>
          <p:cNvSpPr txBox="1"/>
          <p:nvPr>
            <p:custDataLst>
              <p:tags r:id="rId15"/>
            </p:custDataLst>
          </p:nvPr>
        </p:nvSpPr>
        <p:spPr>
          <a:xfrm>
            <a:off x="376560" y="1758644"/>
            <a:ext cx="2560286" cy="684794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8626" tIns="48626" rIns="48626" bIns="48626" numCol="1" spcCol="38100" rtlCol="0" anchor="ctr">
            <a:noAutofit/>
          </a:bodyPr>
          <a:lstStyle/>
          <a:p>
            <a:pPr algn="ctr" defTabSz="913050" hangingPunct="0">
              <a:defRPr/>
            </a:pPr>
            <a:r>
              <a:rPr altLang="zh-CN" sz="2451" i="1" kern="0" dirty="0">
                <a:solidFill>
                  <a:srgbClr val="000000"/>
                </a:solidFill>
                <a:latin typeface="Bosch Office Sans" panose="020B0604020202020204"/>
                <a:sym typeface="Helvetica Neue"/>
              </a:rPr>
              <a:t>L = L(M) + L(D|M)</a:t>
            </a:r>
          </a:p>
          <a:p>
            <a:pPr algn="ctr" defTabSz="913050" hangingPunct="0">
              <a:defRPr/>
            </a:pPr>
            <a:endParaRPr lang="zh-CN" altLang="en-US" sz="2451" i="1" kern="0" dirty="0">
              <a:solidFill>
                <a:srgbClr val="000000"/>
              </a:solidFill>
              <a:latin typeface="Bosch Office Sans" panose="020B0604020202020204"/>
              <a:sym typeface="Helvetica Neue"/>
            </a:endParaRPr>
          </a:p>
        </p:txBody>
      </p:sp>
      <p:sp>
        <p:nvSpPr>
          <p:cNvPr id="29" name="Shape 518_"/>
          <p:cNvSpPr/>
          <p:nvPr>
            <p:custDataLst>
              <p:tags r:id="rId16"/>
            </p:custDataLst>
          </p:nvPr>
        </p:nvSpPr>
        <p:spPr>
          <a:xfrm>
            <a:off x="880063" y="2230074"/>
            <a:ext cx="752336" cy="58724"/>
          </a:xfrm>
          <a:prstGeom prst="rect">
            <a:avLst/>
          </a:prstGeom>
          <a:solidFill>
            <a:srgbClr val="00A89D"/>
          </a:solidFill>
          <a:ln w="12700"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334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30" name="Shape 519_"/>
          <p:cNvSpPr/>
          <p:nvPr>
            <p:custDataLst>
              <p:tags r:id="rId17"/>
            </p:custDataLst>
          </p:nvPr>
        </p:nvSpPr>
        <p:spPr>
          <a:xfrm>
            <a:off x="1908454" y="2230074"/>
            <a:ext cx="960418" cy="58724"/>
          </a:xfrm>
          <a:prstGeom prst="rect">
            <a:avLst/>
          </a:prstGeom>
          <a:solidFill>
            <a:srgbClr val="FF644E"/>
          </a:solidFill>
          <a:ln w="12700"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334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cxnSp>
        <p:nvCxnSpPr>
          <p:cNvPr id="12" name="Straight Arrow Connector 11"/>
          <p:cNvCxnSpPr/>
          <p:nvPr>
            <p:custDataLst>
              <p:tags r:id="rId18"/>
            </p:custDataLst>
          </p:nvPr>
        </p:nvCxnSpPr>
        <p:spPr>
          <a:xfrm>
            <a:off x="3323372" y="1951222"/>
            <a:ext cx="884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Shape 164"/>
          <p:cNvSpPr/>
          <p:nvPr>
            <p:custDataLst>
              <p:tags r:id="rId19"/>
            </p:custDataLst>
          </p:nvPr>
        </p:nvSpPr>
        <p:spPr>
          <a:xfrm>
            <a:off x="4591793" y="2566680"/>
            <a:ext cx="2426415" cy="542049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normAutofit/>
          </a:bodyPr>
          <a:lstStyle>
            <a:lvl1pPr>
              <a:defRPr sz="4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 algn="ctr"/>
            <a:r>
              <a:rPr lang="en-US" sz="1556" dirty="0">
                <a:solidFill>
                  <a:schemeClr val="accent5"/>
                </a:solidFill>
                <a:latin typeface="Bosch Office Sans" panose="020B0604020202020204"/>
                <a:ea typeface="+mn-ea"/>
                <a:cs typeface="+mn-cs"/>
              </a:rPr>
              <a:t>sum(lengths of patterns)</a:t>
            </a:r>
          </a:p>
        </p:txBody>
      </p:sp>
      <p:sp>
        <p:nvSpPr>
          <p:cNvPr id="33" name="Shape 166"/>
          <p:cNvSpPr/>
          <p:nvPr>
            <p:custDataLst>
              <p:tags r:id="rId20"/>
            </p:custDataLst>
          </p:nvPr>
        </p:nvSpPr>
        <p:spPr>
          <a:xfrm>
            <a:off x="7795449" y="2308890"/>
            <a:ext cx="2357096" cy="719515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395" tIns="79395" rIns="79395" bIns="79395" numCol="1" anchor="ctr">
            <a:normAutofit/>
          </a:bodyPr>
          <a:lstStyle>
            <a:lvl1pPr>
              <a:defRPr sz="4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 algn="ctr"/>
            <a:r>
              <a:rPr lang="en-US" sz="1556" dirty="0">
                <a:solidFill>
                  <a:srgbClr val="FF644E"/>
                </a:solidFill>
                <a:latin typeface="Bosch Office Sans" panose="020B0604020202020204"/>
                <a:ea typeface="+mn-ea"/>
                <a:cs typeface="+mn-cs"/>
              </a:rPr>
              <a:t># min edits (corrections)</a:t>
            </a:r>
          </a:p>
        </p:txBody>
      </p:sp>
      <p:sp>
        <p:nvSpPr>
          <p:cNvPr id="2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43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26" name="TextBox 25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28" name="Content Placeholder 3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5185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1" grpId="0"/>
      <p:bldP spid="38" grpId="0"/>
      <p:bldP spid="29" grpId="0" animBg="1"/>
      <p:bldP spid="30" grpId="0" animBg="1"/>
      <p:bldP spid="32" grpId="0" animBg="1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Our Approach – Sequence Synopsis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Optimize Description Length for the Best Set of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288137" y="1583674"/>
            <a:ext cx="11429553" cy="4488488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67"/>
              </a:spcBef>
            </a:pPr>
            <a:r>
              <a:rPr lang="en-US" altLang="zh-CN" sz="2223" dirty="0">
                <a:solidFill>
                  <a:srgbClr val="000000"/>
                </a:solidFill>
              </a:rPr>
              <a:t>Basic Idea: </a:t>
            </a:r>
            <a:r>
              <a:rPr lang="en-US" altLang="zh-CN" sz="2223" b="1" dirty="0">
                <a:solidFill>
                  <a:srgbClr val="000000"/>
                </a:solidFill>
              </a:rPr>
              <a:t>iteratively find &amp; merge </a:t>
            </a:r>
            <a:r>
              <a:rPr lang="en-US" altLang="zh-CN" sz="2223" dirty="0">
                <a:solidFill>
                  <a:srgbClr val="000000"/>
                </a:solidFill>
              </a:rPr>
              <a:t>two groups of sequences with maximum description length reduction</a:t>
            </a:r>
          </a:p>
          <a:p>
            <a:pPr>
              <a:spcBef>
                <a:spcPts val="667"/>
              </a:spcBef>
            </a:pPr>
            <a:r>
              <a:rPr lang="en-US" altLang="zh-CN" sz="2223" dirty="0">
                <a:solidFill>
                  <a:srgbClr val="000000"/>
                </a:solidFill>
              </a:rPr>
              <a:t>How to calculate description length reduction?</a:t>
            </a:r>
          </a:p>
          <a:p>
            <a:pPr lvl="1">
              <a:spcBef>
                <a:spcPts val="667"/>
              </a:spcBef>
            </a:pPr>
            <a:r>
              <a:rPr lang="en-US" altLang="zh-CN" sz="2223" dirty="0">
                <a:solidFill>
                  <a:srgbClr val="000000"/>
                </a:solidFill>
              </a:rPr>
              <a:t>Find </a:t>
            </a:r>
            <a:r>
              <a:rPr lang="en-US" altLang="zh-CN" sz="2223" b="1" dirty="0">
                <a:solidFill>
                  <a:srgbClr val="000000"/>
                </a:solidFill>
              </a:rPr>
              <a:t>representative sequence </a:t>
            </a:r>
            <a:r>
              <a:rPr lang="en-US" altLang="zh-CN" sz="2223" dirty="0">
                <a:solidFill>
                  <a:srgbClr val="000000"/>
                </a:solidFill>
              </a:rPr>
              <a:t>for the merged group</a:t>
            </a:r>
          </a:p>
          <a:p>
            <a:pPr lvl="1">
              <a:spcBef>
                <a:spcPts val="667"/>
              </a:spcBef>
            </a:pPr>
            <a:r>
              <a:rPr lang="en-US" altLang="zh-CN" sz="2223" dirty="0">
                <a:solidFill>
                  <a:srgbClr val="000000"/>
                </a:solidFill>
              </a:rPr>
              <a:t>Calculate the </a:t>
            </a:r>
            <a:r>
              <a:rPr lang="en-US" altLang="zh-CN" sz="2223" b="1" dirty="0">
                <a:solidFill>
                  <a:srgbClr val="000000"/>
                </a:solidFill>
              </a:rPr>
              <a:t>minimum number of edits </a:t>
            </a:r>
            <a:r>
              <a:rPr lang="en-US" altLang="zh-CN" sz="2223" dirty="0">
                <a:solidFill>
                  <a:srgbClr val="000000"/>
                </a:solidFill>
              </a:rPr>
              <a:t>(insertion, deletion, swapping event positions) needed to transform the representative sequence to the  individual sequence in the merged group</a:t>
            </a:r>
          </a:p>
          <a:p>
            <a:pPr lvl="2">
              <a:spcBef>
                <a:spcPts val="667"/>
              </a:spcBef>
            </a:pPr>
            <a:r>
              <a:rPr lang="en-US" altLang="zh-CN" sz="2001" dirty="0">
                <a:solidFill>
                  <a:srgbClr val="000000"/>
                </a:solidFill>
              </a:rPr>
              <a:t>Assuming insertion &amp; deletion are allowed. Longest common subsequence (LCS) algorithm can be applied to calculate min #edits</a:t>
            </a:r>
          </a:p>
          <a:p>
            <a:pPr lvl="1">
              <a:spcBef>
                <a:spcPts val="667"/>
              </a:spcBef>
            </a:pPr>
            <a:r>
              <a:rPr lang="en-US" altLang="zh-CN" sz="2223" b="1" dirty="0">
                <a:solidFill>
                  <a:srgbClr val="000000"/>
                </a:solidFill>
              </a:rPr>
              <a:t>Sum</a:t>
            </a:r>
            <a:r>
              <a:rPr lang="en-US" altLang="zh-CN" sz="2223" dirty="0">
                <a:solidFill>
                  <a:srgbClr val="000000"/>
                </a:solidFill>
              </a:rPr>
              <a:t> </a:t>
            </a:r>
            <a:r>
              <a:rPr lang="en-US" altLang="zh-CN" sz="2223" b="1" dirty="0">
                <a:solidFill>
                  <a:srgbClr val="000000"/>
                </a:solidFill>
              </a:rPr>
              <a:t>up</a:t>
            </a:r>
            <a:r>
              <a:rPr lang="en-US" altLang="zh-CN" sz="2223" dirty="0">
                <a:solidFill>
                  <a:srgbClr val="000000"/>
                </a:solidFill>
              </a:rPr>
              <a:t> the description length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44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2" name="TextBox 11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4" name="Content Placeholder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12529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Our Approach – Sequence Synopsis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Optimize Description Length for Best Set of Patterns</a:t>
            </a:r>
          </a:p>
        </p:txBody>
      </p:sp>
      <p:sp>
        <p:nvSpPr>
          <p:cNvPr id="43" name="内容占位符 4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288137" y="1531168"/>
            <a:ext cx="11616432" cy="4632458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zh-CN" sz="2223" dirty="0">
                <a:solidFill>
                  <a:srgbClr val="000000"/>
                </a:solidFill>
              </a:rPr>
              <a:t>Basic Idea: </a:t>
            </a:r>
            <a:r>
              <a:rPr lang="en-US" altLang="zh-CN" sz="2223" b="1" dirty="0">
                <a:solidFill>
                  <a:srgbClr val="000000"/>
                </a:solidFill>
              </a:rPr>
              <a:t>iteratively find &amp; merge </a:t>
            </a:r>
            <a:r>
              <a:rPr lang="en-US" altLang="zh-CN" sz="2223" dirty="0">
                <a:solidFill>
                  <a:srgbClr val="000000"/>
                </a:solidFill>
              </a:rPr>
              <a:t>two groups of sequences with maximum description length reduction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3435841" y="3016992"/>
            <a:ext cx="7555488" cy="2418712"/>
            <a:chOff x="8173411" y="6455740"/>
            <a:chExt cx="14251148" cy="4562171"/>
          </a:xfrm>
        </p:grpSpPr>
        <p:grpSp>
          <p:nvGrpSpPr>
            <p:cNvPr id="10" name="组合 9"/>
            <p:cNvGrpSpPr/>
            <p:nvPr/>
          </p:nvGrpSpPr>
          <p:grpSpPr>
            <a:xfrm>
              <a:off x="9415121" y="6474486"/>
              <a:ext cx="4524375" cy="4543425"/>
              <a:chOff x="7093367" y="6417336"/>
              <a:chExt cx="4524375" cy="4543425"/>
            </a:xfrm>
          </p:grpSpPr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3367" y="6417336"/>
                <a:ext cx="4524375" cy="454342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14402" y="6429260"/>
                <a:ext cx="2981324" cy="923926"/>
              </a:xfrm>
              <a:prstGeom prst="rect">
                <a:avLst/>
              </a:prstGeom>
            </p:spPr>
          </p:pic>
        </p:grpSp>
        <p:cxnSp>
          <p:nvCxnSpPr>
            <p:cNvPr id="22" name="直接箭头连接符 21"/>
            <p:cNvCxnSpPr/>
            <p:nvPr/>
          </p:nvCxnSpPr>
          <p:spPr>
            <a:xfrm>
              <a:off x="8173411" y="6455740"/>
              <a:ext cx="1001485" cy="44494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8173411" y="7056842"/>
              <a:ext cx="1001485" cy="2979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0" name="图片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6465" y="7086936"/>
              <a:ext cx="5191126" cy="3533775"/>
            </a:xfrm>
            <a:prstGeom prst="rect">
              <a:avLst/>
            </a:prstGeom>
          </p:spPr>
        </p:pic>
        <p:cxnSp>
          <p:nvCxnSpPr>
            <p:cNvPr id="31" name="直接箭头连接符 30"/>
            <p:cNvCxnSpPr/>
            <p:nvPr/>
          </p:nvCxnSpPr>
          <p:spPr>
            <a:xfrm>
              <a:off x="14179723" y="7002920"/>
              <a:ext cx="1001485" cy="44494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14179723" y="7604020"/>
              <a:ext cx="1001485" cy="2979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20262095" y="9384477"/>
              <a:ext cx="1001485" cy="44494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20262095" y="9985576"/>
              <a:ext cx="1001485" cy="2979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" name="文本框 39"/>
            <p:cNvSpPr txBox="1"/>
            <p:nvPr/>
          </p:nvSpPr>
          <p:spPr>
            <a:xfrm>
              <a:off x="21742923" y="8858510"/>
              <a:ext cx="681636" cy="15928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9395" tIns="79395" rIns="79395" bIns="79395" numCol="1" spcCol="38100" rtlCol="0" anchor="ctr">
              <a:spAutoFit/>
            </a:bodyPr>
            <a:lstStyle/>
            <a:p>
              <a:pPr algn="ctr" defTabSz="913050" hangingPunct="0"/>
              <a:r>
                <a:rPr lang="en-US" altLang="zh-CN" sz="4446" dirty="0">
                  <a:solidFill>
                    <a:srgbClr val="000000"/>
                  </a:solidFill>
                  <a:latin typeface="Bosch Office Sans" panose="020B0604020202020204"/>
                  <a:ea typeface="Adobe Gothic Std B" panose="020B0800000000000000" pitchFamily="34" charset="-128"/>
                  <a:cs typeface="Times New Roman" panose="02020603050405020304" pitchFamily="18" charset="0"/>
                  <a:sym typeface="Helvetica Neue"/>
                </a:rPr>
                <a:t>…</a:t>
              </a:r>
              <a:endParaRPr lang="zh-CN" altLang="en-US" sz="4446" dirty="0">
                <a:solidFill>
                  <a:srgbClr val="000000"/>
                </a:solidFill>
                <a:latin typeface="Bosch Office Sans" panose="020B0604020202020204"/>
                <a:cs typeface="Times New Roman" panose="02020603050405020304" pitchFamily="18" charset="0"/>
                <a:sym typeface="Helvetica Neue"/>
              </a:endParaRPr>
            </a:p>
          </p:txBody>
        </p:sp>
      </p:grpSp>
      <p:pic>
        <p:nvPicPr>
          <p:cNvPr id="28" name="pasted-image.png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355" y="2743465"/>
            <a:ext cx="2640586" cy="26422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>
            <p:custDataLst>
              <p:tags r:id="rId8"/>
            </p:custDataLst>
          </p:nvPr>
        </p:nvSpPr>
        <p:spPr>
          <a:xfrm>
            <a:off x="659355" y="2743465"/>
            <a:ext cx="2713082" cy="448523"/>
          </a:xfrm>
          <a:prstGeom prst="rect">
            <a:avLst/>
          </a:prstGeom>
          <a:noFill/>
          <a:ln w="19050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35" name="Rectangle 34"/>
          <p:cNvSpPr/>
          <p:nvPr>
            <p:custDataLst>
              <p:tags r:id="rId9"/>
            </p:custDataLst>
          </p:nvPr>
        </p:nvSpPr>
        <p:spPr>
          <a:xfrm>
            <a:off x="659355" y="3209986"/>
            <a:ext cx="2713082" cy="399392"/>
          </a:xfrm>
          <a:prstGeom prst="rect">
            <a:avLst/>
          </a:prstGeom>
          <a:noFill/>
          <a:ln w="19050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36" name="Rectangle 35"/>
          <p:cNvSpPr/>
          <p:nvPr>
            <p:custDataLst>
              <p:tags r:id="rId10"/>
            </p:custDataLst>
          </p:nvPr>
        </p:nvSpPr>
        <p:spPr>
          <a:xfrm>
            <a:off x="4132785" y="3064500"/>
            <a:ext cx="2487403" cy="448523"/>
          </a:xfrm>
          <a:prstGeom prst="rect">
            <a:avLst/>
          </a:prstGeom>
          <a:noFill/>
          <a:ln w="19050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2" name="Rectangle 41"/>
          <p:cNvSpPr/>
          <p:nvPr>
            <p:custDataLst>
              <p:tags r:id="rId11"/>
            </p:custDataLst>
          </p:nvPr>
        </p:nvSpPr>
        <p:spPr>
          <a:xfrm>
            <a:off x="4132785" y="3539891"/>
            <a:ext cx="2487402" cy="448523"/>
          </a:xfrm>
          <a:prstGeom prst="rect">
            <a:avLst/>
          </a:prstGeom>
          <a:noFill/>
          <a:ln w="19050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4" name="Rectangle 43"/>
          <p:cNvSpPr/>
          <p:nvPr>
            <p:custDataLst>
              <p:tags r:id="rId12"/>
            </p:custDataLst>
          </p:nvPr>
        </p:nvSpPr>
        <p:spPr>
          <a:xfrm>
            <a:off x="7365995" y="3370083"/>
            <a:ext cx="3009821" cy="448523"/>
          </a:xfrm>
          <a:prstGeom prst="rect">
            <a:avLst/>
          </a:prstGeom>
          <a:noFill/>
          <a:ln w="19050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45" name="TextBox 44"/>
          <p:cNvSpPr txBox="1"/>
          <p:nvPr>
            <p:custDataLst>
              <p:tags r:id="rId13"/>
            </p:custDataLst>
          </p:nvPr>
        </p:nvSpPr>
        <p:spPr>
          <a:xfrm>
            <a:off x="3610044" y="2704853"/>
            <a:ext cx="396342" cy="39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ct val="107000"/>
              </a:lnSpc>
              <a:spcBef>
                <a:spcPts val="556"/>
              </a:spcBef>
            </a:pPr>
            <a:r>
              <a:rPr lang="en-US" sz="2223" b="1" kern="0" dirty="0"/>
              <a:t>-5</a:t>
            </a:r>
          </a:p>
        </p:txBody>
      </p:sp>
      <p:sp>
        <p:nvSpPr>
          <p:cNvPr id="46" name="TextBox 45"/>
          <p:cNvSpPr txBox="1"/>
          <p:nvPr>
            <p:custDataLst>
              <p:tags r:id="rId14"/>
            </p:custDataLst>
          </p:nvPr>
        </p:nvSpPr>
        <p:spPr>
          <a:xfrm>
            <a:off x="6862227" y="2986626"/>
            <a:ext cx="396342" cy="39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ct val="107000"/>
              </a:lnSpc>
              <a:spcBef>
                <a:spcPts val="556"/>
              </a:spcBef>
            </a:pPr>
            <a:r>
              <a:rPr lang="en-US" sz="2223" b="1" kern="0" dirty="0"/>
              <a:t>-4</a:t>
            </a:r>
          </a:p>
        </p:txBody>
      </p:sp>
      <p:sp>
        <p:nvSpPr>
          <p:cNvPr id="29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45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34" name="TextBox 33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37" name="Content Placeholder 3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2392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Our Approach – Sequence Synopsis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Algorithm Speedup through Locality Sensitive Hashing (LSH)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287784" y="1468265"/>
            <a:ext cx="11616432" cy="4632458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zh-CN" sz="2223" b="1" dirty="0">
                <a:solidFill>
                  <a:srgbClr val="000000"/>
                </a:solidFill>
                <a:latin typeface="Bosch Office Sans" panose="020B0604020202020204"/>
              </a:rPr>
              <a:t>Bottleneck of the approach:</a:t>
            </a:r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</a:rPr>
              <a:t> find best pair of event sequence groups to merge</a:t>
            </a:r>
          </a:p>
          <a:p>
            <a:r>
              <a:rPr lang="en-US" altLang="zh-CN" sz="2223" b="1" dirty="0">
                <a:solidFill>
                  <a:srgbClr val="000000"/>
                </a:solidFill>
                <a:latin typeface="Bosch Office Sans" panose="020B0604020202020204"/>
              </a:rPr>
              <a:t>Locality sensitive hashing</a:t>
            </a:r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</a:rPr>
              <a:t>: algorithm for fast approximate neighbor search</a:t>
            </a:r>
          </a:p>
          <a:p>
            <a:endParaRPr lang="zh-CN" altLang="en-US" sz="2223" dirty="0">
              <a:solidFill>
                <a:srgbClr val="000000"/>
              </a:solidFill>
            </a:endParaRPr>
          </a:p>
        </p:txBody>
      </p:sp>
      <p:sp>
        <p:nvSpPr>
          <p:cNvPr id="15" name="Shape 563"/>
          <p:cNvSpPr/>
          <p:nvPr>
            <p:custDataLst>
              <p:tags r:id="rId7"/>
            </p:custDataLst>
          </p:nvPr>
        </p:nvSpPr>
        <p:spPr>
          <a:xfrm>
            <a:off x="10055813" y="2781160"/>
            <a:ext cx="4038315" cy="468196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9395" tIns="79395" rIns="79395" bIns="79395" anchor="ctr">
            <a:noAutofit/>
          </a:bodyPr>
          <a:lstStyle>
            <a:lvl1pPr>
              <a:defRPr sz="4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sz="2001" dirty="0">
              <a:solidFill>
                <a:srgbClr val="000000"/>
              </a:solidFill>
              <a:latin typeface="Bosch Office Sans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855913"/>
            <a:ext cx="3662117" cy="24006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64" y="2882681"/>
            <a:ext cx="3748505" cy="2400617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V="1">
            <a:off x="5142963" y="4056222"/>
            <a:ext cx="602639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46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7" name="TextBox 16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8" name="Content Placeholder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144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Our Approach – Sequence Synopsis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Algorithm Speedup through Locality Sensitive Hashing (LSH)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288137" y="1439704"/>
            <a:ext cx="11616432" cy="4632458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zh-CN" sz="2223" b="1" dirty="0">
                <a:solidFill>
                  <a:srgbClr val="000000"/>
                </a:solidFill>
                <a:latin typeface="Bosch Office Sans" panose="020B0604020202020204"/>
              </a:rPr>
              <a:t>Bottleneck of the “vanilla” approach:</a:t>
            </a:r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</a:rPr>
              <a:t> find best pair of event sequence groups to merge</a:t>
            </a:r>
          </a:p>
          <a:p>
            <a:r>
              <a:rPr lang="en-US" altLang="zh-CN" sz="2223" b="1" dirty="0">
                <a:solidFill>
                  <a:srgbClr val="000000"/>
                </a:solidFill>
                <a:latin typeface="Bosch Office Sans" panose="020B0604020202020204"/>
              </a:rPr>
              <a:t>Locality sensitive hashing</a:t>
            </a:r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</a:rPr>
              <a:t>: algorithm for fast approximate neighbor search</a:t>
            </a:r>
          </a:p>
          <a:p>
            <a:endParaRPr lang="zh-CN" altLang="en-US" sz="2223" dirty="0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13" y="2786525"/>
            <a:ext cx="7230466" cy="236152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073119" y="4662786"/>
            <a:ext cx="2584251" cy="1247621"/>
            <a:chOff x="6667693" y="4052679"/>
            <a:chExt cx="1976841" cy="794606"/>
          </a:xfrm>
        </p:grpSpPr>
        <p:sp>
          <p:nvSpPr>
            <p:cNvPr id="12" name="Shape 564"/>
            <p:cNvSpPr/>
            <p:nvPr/>
          </p:nvSpPr>
          <p:spPr>
            <a:xfrm>
              <a:off x="7363833" y="4623446"/>
              <a:ext cx="736489" cy="22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6" extrusionOk="0">
                  <a:moveTo>
                    <a:pt x="0" y="1207"/>
                  </a:moveTo>
                  <a:cubicBezTo>
                    <a:pt x="7536" y="21600"/>
                    <a:pt x="14736" y="21198"/>
                    <a:pt x="21600" y="0"/>
                  </a:cubicBezTo>
                </a:path>
              </a:pathLst>
            </a:custGeom>
            <a:solidFill>
              <a:scrgbClr r="0" g="0" b="0">
                <a:alpha val="0"/>
              </a:scrgbClr>
            </a:solidFill>
            <a:ln w="22225">
              <a:solidFill>
                <a:srgbClr val="000000"/>
              </a:solidFill>
              <a:miter lim="400000"/>
              <a:headEnd type="stealth"/>
            </a:ln>
          </p:spPr>
          <p:txBody>
            <a:bodyPr/>
            <a:lstStyle/>
            <a:p>
              <a:endParaRPr sz="2001">
                <a:solidFill>
                  <a:srgbClr val="000000"/>
                </a:solidFill>
                <a:latin typeface="Bosch Office Sans" panose="020B0604020202020204"/>
              </a:endParaRPr>
            </a:p>
          </p:txBody>
        </p:sp>
        <p:sp>
          <p:nvSpPr>
            <p:cNvPr id="13" name="Shape 561"/>
            <p:cNvSpPr/>
            <p:nvPr/>
          </p:nvSpPr>
          <p:spPr>
            <a:xfrm>
              <a:off x="6667693" y="4052679"/>
              <a:ext cx="912456" cy="506491"/>
            </a:xfrm>
            <a:prstGeom prst="ellipse">
              <a:avLst/>
            </a:prstGeom>
            <a:solidFill>
              <a:scrgbClr r="0" g="0" b="0">
                <a:alpha val="0"/>
              </a:scrgbClr>
            </a:solidFill>
            <a:ln w="22225">
              <a:solidFill>
                <a:srgbClr val="000000"/>
              </a:solidFill>
              <a:miter lim="400000"/>
            </a:ln>
          </p:spPr>
          <p:txBody>
            <a:bodyPr lIns="79395" tIns="79395" rIns="79395" bIns="79395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334">
                <a:solidFill>
                  <a:srgbClr val="FFFFFF"/>
                </a:solidFill>
                <a:latin typeface="Bosch Office Sans" panose="020B0604020202020204"/>
              </a:endParaRPr>
            </a:p>
          </p:txBody>
        </p:sp>
        <p:sp>
          <p:nvSpPr>
            <p:cNvPr id="14" name="Shape 562"/>
            <p:cNvSpPr/>
            <p:nvPr/>
          </p:nvSpPr>
          <p:spPr>
            <a:xfrm>
              <a:off x="7732078" y="4052679"/>
              <a:ext cx="912456" cy="506491"/>
            </a:xfrm>
            <a:prstGeom prst="ellipse">
              <a:avLst/>
            </a:prstGeom>
            <a:solidFill>
              <a:scrgbClr r="0" g="0" b="0">
                <a:alpha val="0"/>
              </a:scrgbClr>
            </a:solidFill>
            <a:ln w="22225">
              <a:solidFill>
                <a:srgbClr val="000000"/>
              </a:solidFill>
              <a:miter lim="400000"/>
            </a:ln>
          </p:spPr>
          <p:txBody>
            <a:bodyPr lIns="79395" tIns="79395" rIns="79395" bIns="79395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334">
                <a:solidFill>
                  <a:srgbClr val="FFFFFF"/>
                </a:solidFill>
                <a:latin typeface="Bosch Office Sans" panose="020B0604020202020204"/>
              </a:endParaRPr>
            </a:p>
          </p:txBody>
        </p:sp>
      </p:grpSp>
      <p:sp>
        <p:nvSpPr>
          <p:cNvPr id="15" name="Shape 563"/>
          <p:cNvSpPr/>
          <p:nvPr>
            <p:custDataLst>
              <p:tags r:id="rId8"/>
            </p:custDataLst>
          </p:nvPr>
        </p:nvSpPr>
        <p:spPr>
          <a:xfrm>
            <a:off x="4077196" y="5576229"/>
            <a:ext cx="4038315" cy="468196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9395" tIns="79395" rIns="79395" bIns="79395" anchor="ctr">
            <a:noAutofit/>
          </a:bodyPr>
          <a:lstStyle>
            <a:lvl1pPr>
              <a:defRPr sz="4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001" b="1" dirty="0">
                <a:solidFill>
                  <a:srgbClr val="000000"/>
                </a:solidFill>
                <a:latin typeface="Bosch Office Sans" panose="020B0604020202020204"/>
              </a:rPr>
              <a:t>20x ~ 50x </a:t>
            </a:r>
            <a:r>
              <a:rPr sz="2001" dirty="0">
                <a:solidFill>
                  <a:srgbClr val="000000"/>
                </a:solidFill>
                <a:latin typeface="Bosch Office Sans" panose="020B0604020202020204"/>
              </a:rPr>
              <a:t>speed gain with LSH compared with "vanilla" approach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47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20" name="TextBox 1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21" name="Content Placeholder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155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Our Approach – Sequence Synopsis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288137" y="1439704"/>
            <a:ext cx="11616432" cy="4632458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zh-CN" sz="2223" b="1" dirty="0">
                <a:solidFill>
                  <a:srgbClr val="000000"/>
                </a:solidFill>
                <a:latin typeface="Bosch Office Sans" panose="020B0604020202020204"/>
              </a:rPr>
              <a:t>Simultaneous</a:t>
            </a:r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</a:rPr>
              <a:t> event sequence clustering and pattern extraction</a:t>
            </a:r>
          </a:p>
          <a:p>
            <a:r>
              <a:rPr lang="en-US" altLang="zh-CN" sz="2223" b="1" dirty="0">
                <a:solidFill>
                  <a:srgbClr val="000000"/>
                </a:solidFill>
                <a:latin typeface="Bosch Office Sans" panose="020B0604020202020204"/>
              </a:rPr>
              <a:t>Soft constraints</a:t>
            </a:r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</a:rPr>
              <a:t> on pattern matching, therefore robust to noisy data</a:t>
            </a:r>
          </a:p>
          <a:p>
            <a:r>
              <a:rPr lang="en-US" altLang="zh-CN" sz="2223" b="1" dirty="0">
                <a:solidFill>
                  <a:srgbClr val="000000"/>
                </a:solidFill>
                <a:latin typeface="Bosch Office Sans" panose="020B0604020202020204"/>
              </a:rPr>
              <a:t>Generalizability</a:t>
            </a:r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</a:rPr>
              <a:t>: possibility to include different sequence editing operations (e.g. event insertion, deletion, swapping positions)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48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3" name="TextBox 12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4" name="Content Placeholder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2661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9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8540" y="0"/>
            <a:ext cx="143970" cy="6858353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88137" y="287941"/>
            <a:ext cx="10972800" cy="5784221"/>
          </a:xfr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algn="l"/>
            <a:r>
              <a:rPr lang="en-US" sz="7224" dirty="0">
                <a:solidFill>
                  <a:schemeClr val="bg1"/>
                </a:solidFill>
              </a:rPr>
              <a:t>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74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Introduction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FB8072"/>
                </a:solidFill>
              </a:rPr>
              <a:t>The Rise of Industrial Big Data</a:t>
            </a:r>
            <a:endParaRPr lang="zh-CN" altLang="en-US" sz="3112" dirty="0">
              <a:solidFill>
                <a:srgbClr val="FB8072"/>
              </a:solidFill>
            </a:endParaRP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>
                <a:latin typeface="FuturaEF Book" charset="0"/>
                <a:ea typeface="FuturaEF Book" charset="0"/>
                <a:cs typeface="FuturaEF Book" charset="0"/>
              </a:rPr>
              <a:t>5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297" name="Google Shape;1012;p49"/>
          <p:cNvSpPr txBox="1">
            <a:spLocks/>
          </p:cNvSpPr>
          <p:nvPr/>
        </p:nvSpPr>
        <p:spPr>
          <a:xfrm>
            <a:off x="335534" y="1340767"/>
            <a:ext cx="11524282" cy="47853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Noto Sans Symbols"/>
              <a:buChar char="●"/>
            </a:pPr>
            <a:r>
              <a:rPr lang="en-US" altLang="zh-CN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Industry 4.0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Germany), Industrial Internet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America), and Made in China 2025 (China): Emphasize the use of big data. Big data is an important feature in future. </a:t>
            </a:r>
            <a:endParaRPr lang="zh-CN" alt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Noto Sans Symbols"/>
              <a:buChar char="●"/>
            </a:pPr>
            <a:r>
              <a:rPr lang="en-US" altLang="zh-CN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main factors for the rise of big data in the industrial field:</a:t>
            </a:r>
            <a:endParaRPr lang="zh-CN" altLang="en-US" dirty="0"/>
          </a:p>
        </p:txBody>
      </p:sp>
      <p:grpSp>
        <p:nvGrpSpPr>
          <p:cNvPr id="298" name="Google Shape;1014;p49"/>
          <p:cNvGrpSpPr/>
          <p:nvPr/>
        </p:nvGrpSpPr>
        <p:grpSpPr>
          <a:xfrm>
            <a:off x="3443363" y="3197170"/>
            <a:ext cx="2972231" cy="1126332"/>
            <a:chOff x="0" y="0"/>
            <a:chExt cx="2972229" cy="1126330"/>
          </a:xfrm>
        </p:grpSpPr>
        <p:grpSp>
          <p:nvGrpSpPr>
            <p:cNvPr id="299" name="Google Shape;1015;p49"/>
            <p:cNvGrpSpPr/>
            <p:nvPr/>
          </p:nvGrpSpPr>
          <p:grpSpPr>
            <a:xfrm>
              <a:off x="1404612" y="301617"/>
              <a:ext cx="210228" cy="203094"/>
              <a:chOff x="0" y="0"/>
              <a:chExt cx="210227" cy="203093"/>
            </a:xfrm>
          </p:grpSpPr>
          <p:sp>
            <p:nvSpPr>
              <p:cNvPr id="351" name="Google Shape;1016;p49"/>
              <p:cNvSpPr/>
              <p:nvPr/>
            </p:nvSpPr>
            <p:spPr>
              <a:xfrm>
                <a:off x="0" y="84702"/>
                <a:ext cx="106105" cy="1183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20000" y="59511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989E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BECB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1017;p49"/>
              <p:cNvSpPr/>
              <p:nvPr/>
            </p:nvSpPr>
            <p:spPr>
              <a:xfrm>
                <a:off x="106104" y="84702"/>
                <a:ext cx="104123" cy="1183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lnTo>
                      <a:pt x="0" y="59511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8D989E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BECB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1018;p49"/>
              <p:cNvSpPr/>
              <p:nvPr/>
            </p:nvSpPr>
            <p:spPr>
              <a:xfrm>
                <a:off x="45615" y="0"/>
                <a:ext cx="118005" cy="4716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20000"/>
                    </a:moveTo>
                    <a:cubicBezTo>
                      <a:pt x="115100" y="54000"/>
                      <a:pt x="90611" y="0"/>
                      <a:pt x="61222" y="0"/>
                    </a:cubicBezTo>
                    <a:cubicBezTo>
                      <a:pt x="29388" y="0"/>
                      <a:pt x="4900" y="54000"/>
                      <a:pt x="0" y="120000"/>
                    </a:cubicBez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8D989E"/>
              </a:solidFill>
              <a:ln>
                <a:noFill/>
              </a:ln>
            </p:spPr>
            <p:txBody>
              <a:bodyPr spcFirstLastPara="1" wrap="square" lIns="53975" tIns="53975" rIns="53975" bIns="539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DBECB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4" name="Google Shape;1019;p49"/>
              <p:cNvCxnSpPr/>
              <p:nvPr/>
            </p:nvCxnSpPr>
            <p:spPr>
              <a:xfrm flipH="1">
                <a:off x="106104" y="45238"/>
                <a:ext cx="1" cy="98178"/>
              </a:xfrm>
              <a:prstGeom prst="straightConnector1">
                <a:avLst/>
              </a:prstGeom>
              <a:noFill/>
              <a:ln w="15875" cap="flat" cmpd="sng">
                <a:solidFill>
                  <a:srgbClr val="8D989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00" name="Google Shape;1020;p49"/>
            <p:cNvSpPr/>
            <p:nvPr/>
          </p:nvSpPr>
          <p:spPr>
            <a:xfrm>
              <a:off x="0" y="427059"/>
              <a:ext cx="1407985" cy="32600"/>
            </a:xfrm>
            <a:prstGeom prst="rect">
              <a:avLst/>
            </a:prstGeom>
            <a:solidFill>
              <a:srgbClr val="5D6C75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1021;p49"/>
            <p:cNvSpPr/>
            <p:nvPr/>
          </p:nvSpPr>
          <p:spPr>
            <a:xfrm>
              <a:off x="1612967" y="427059"/>
              <a:ext cx="131054" cy="32600"/>
            </a:xfrm>
            <a:prstGeom prst="rect">
              <a:avLst/>
            </a:prstGeom>
            <a:solidFill>
              <a:srgbClr val="5D6C75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1022;p49"/>
            <p:cNvSpPr/>
            <p:nvPr/>
          </p:nvSpPr>
          <p:spPr>
            <a:xfrm>
              <a:off x="1744021" y="237979"/>
              <a:ext cx="682151" cy="88835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805"/>
                  </a:moveTo>
                  <a:cubicBezTo>
                    <a:pt x="120000" y="6788"/>
                    <a:pt x="93194" y="0"/>
                    <a:pt x="60205" y="0"/>
                  </a:cubicBezTo>
                  <a:cubicBezTo>
                    <a:pt x="26805" y="0"/>
                    <a:pt x="0" y="6788"/>
                    <a:pt x="0" y="14805"/>
                  </a:cubicBezTo>
                  <a:cubicBezTo>
                    <a:pt x="0" y="14805"/>
                    <a:pt x="0" y="14805"/>
                    <a:pt x="0" y="14805"/>
                  </a:cubicBezTo>
                  <a:cubicBezTo>
                    <a:pt x="0" y="105194"/>
                    <a:pt x="0" y="105194"/>
                    <a:pt x="0" y="105194"/>
                  </a:cubicBezTo>
                  <a:cubicBezTo>
                    <a:pt x="0" y="113522"/>
                    <a:pt x="26805" y="120000"/>
                    <a:pt x="60205" y="120000"/>
                  </a:cubicBezTo>
                  <a:cubicBezTo>
                    <a:pt x="93194" y="120000"/>
                    <a:pt x="120000" y="113522"/>
                    <a:pt x="120000" y="105194"/>
                  </a:cubicBezTo>
                  <a:cubicBezTo>
                    <a:pt x="120000" y="14805"/>
                    <a:pt x="120000" y="14805"/>
                    <a:pt x="120000" y="14805"/>
                  </a:cubicBezTo>
                  <a:close/>
                </a:path>
              </a:pathLst>
            </a:custGeom>
            <a:solidFill>
              <a:srgbClr val="8D989E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1023;p49"/>
            <p:cNvCxnSpPr/>
            <p:nvPr/>
          </p:nvCxnSpPr>
          <p:spPr>
            <a:xfrm>
              <a:off x="2086776" y="110839"/>
              <a:ext cx="1" cy="834560"/>
            </a:xfrm>
            <a:prstGeom prst="straightConnector1">
              <a:avLst/>
            </a:prstGeom>
            <a:noFill/>
            <a:ln w="9525" cap="flat" cmpd="sng">
              <a:solidFill>
                <a:srgbClr val="5D6C7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4" name="Google Shape;1024;p49"/>
            <p:cNvSpPr/>
            <p:nvPr/>
          </p:nvSpPr>
          <p:spPr>
            <a:xfrm>
              <a:off x="1985965" y="0"/>
              <a:ext cx="201621" cy="195601"/>
            </a:xfrm>
            <a:prstGeom prst="ellipse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1025;p49"/>
            <p:cNvSpPr/>
            <p:nvPr/>
          </p:nvSpPr>
          <p:spPr>
            <a:xfrm>
              <a:off x="2039731" y="53789"/>
              <a:ext cx="90730" cy="880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27694" y="0"/>
                    <a:pt x="27694" y="0"/>
                    <a:pt x="27694" y="0"/>
                  </a:cubicBezTo>
                  <a:cubicBezTo>
                    <a:pt x="55383" y="75788"/>
                    <a:pt x="55383" y="75788"/>
                    <a:pt x="55383" y="75788"/>
                  </a:cubicBezTo>
                  <a:cubicBezTo>
                    <a:pt x="58461" y="82105"/>
                    <a:pt x="58461" y="88422"/>
                    <a:pt x="61538" y="97894"/>
                  </a:cubicBezTo>
                  <a:cubicBezTo>
                    <a:pt x="61538" y="88422"/>
                    <a:pt x="64616" y="82105"/>
                    <a:pt x="67694" y="75788"/>
                  </a:cubicBezTo>
                  <a:cubicBezTo>
                    <a:pt x="92305" y="0"/>
                    <a:pt x="92305" y="0"/>
                    <a:pt x="92305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01538" y="120000"/>
                    <a:pt x="101538" y="120000"/>
                    <a:pt x="101538" y="120000"/>
                  </a:cubicBezTo>
                  <a:cubicBezTo>
                    <a:pt x="101538" y="22105"/>
                    <a:pt x="101538" y="22105"/>
                    <a:pt x="101538" y="22105"/>
                  </a:cubicBezTo>
                  <a:cubicBezTo>
                    <a:pt x="98461" y="31577"/>
                    <a:pt x="98461" y="34738"/>
                    <a:pt x="92305" y="47366"/>
                  </a:cubicBezTo>
                  <a:cubicBezTo>
                    <a:pt x="70766" y="120000"/>
                    <a:pt x="70766" y="120000"/>
                    <a:pt x="70766" y="120000"/>
                  </a:cubicBezTo>
                  <a:cubicBezTo>
                    <a:pt x="49233" y="120000"/>
                    <a:pt x="49233" y="120000"/>
                    <a:pt x="49233" y="120000"/>
                  </a:cubicBezTo>
                  <a:cubicBezTo>
                    <a:pt x="27694" y="50527"/>
                    <a:pt x="27694" y="50527"/>
                    <a:pt x="27694" y="50527"/>
                  </a:cubicBezTo>
                  <a:cubicBezTo>
                    <a:pt x="21538" y="37894"/>
                    <a:pt x="21538" y="37894"/>
                    <a:pt x="18461" y="22105"/>
                  </a:cubicBezTo>
                  <a:cubicBezTo>
                    <a:pt x="18461" y="120000"/>
                    <a:pt x="18461" y="120000"/>
                    <a:pt x="18461" y="120000"/>
                  </a:cubicBezTo>
                  <a:cubicBezTo>
                    <a:pt x="0" y="12000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1026;p49"/>
            <p:cNvSpPr/>
            <p:nvPr/>
          </p:nvSpPr>
          <p:spPr>
            <a:xfrm>
              <a:off x="2426171" y="929099"/>
              <a:ext cx="223464" cy="32600"/>
            </a:xfrm>
            <a:prstGeom prst="rect">
              <a:avLst/>
            </a:prstGeom>
            <a:solidFill>
              <a:srgbClr val="5D6C75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1027;p49"/>
            <p:cNvSpPr/>
            <p:nvPr/>
          </p:nvSpPr>
          <p:spPr>
            <a:xfrm>
              <a:off x="2802530" y="929099"/>
              <a:ext cx="169699" cy="32600"/>
            </a:xfrm>
            <a:prstGeom prst="rect">
              <a:avLst/>
            </a:prstGeom>
            <a:solidFill>
              <a:srgbClr val="5D6C75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1028;p49"/>
            <p:cNvSpPr/>
            <p:nvPr/>
          </p:nvSpPr>
          <p:spPr>
            <a:xfrm>
              <a:off x="2597549" y="891609"/>
              <a:ext cx="102492" cy="1141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989E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1029;p49"/>
            <p:cNvSpPr/>
            <p:nvPr/>
          </p:nvSpPr>
          <p:spPr>
            <a:xfrm>
              <a:off x="2700039" y="891609"/>
              <a:ext cx="102492" cy="1141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8D989E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1030;p49"/>
            <p:cNvSpPr/>
            <p:nvPr/>
          </p:nvSpPr>
          <p:spPr>
            <a:xfrm>
              <a:off x="2642913" y="806849"/>
              <a:ext cx="114253" cy="456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15100" y="54000"/>
                    <a:pt x="88161" y="0"/>
                    <a:pt x="58777" y="0"/>
                  </a:cubicBezTo>
                  <a:cubicBezTo>
                    <a:pt x="29388" y="0"/>
                    <a:pt x="4900" y="54000"/>
                    <a:pt x="0" y="12000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8D989E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1" name="Google Shape;1031;p49"/>
            <p:cNvCxnSpPr/>
            <p:nvPr/>
          </p:nvCxnSpPr>
          <p:spPr>
            <a:xfrm>
              <a:off x="2700039" y="852489"/>
              <a:ext cx="1" cy="96171"/>
            </a:xfrm>
            <a:prstGeom prst="straightConnector1">
              <a:avLst/>
            </a:prstGeom>
            <a:noFill/>
            <a:ln w="9525" cap="flat" cmpd="sng">
              <a:solidFill>
                <a:srgbClr val="8D989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12" name="Google Shape;1032;p49"/>
            <p:cNvSpPr/>
            <p:nvPr/>
          </p:nvSpPr>
          <p:spPr>
            <a:xfrm>
              <a:off x="880411" y="127139"/>
              <a:ext cx="315874" cy="3504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1961"/>
                  </a:moveTo>
                  <a:cubicBezTo>
                    <a:pt x="120000" y="95688"/>
                    <a:pt x="120000" y="95688"/>
                    <a:pt x="120000" y="95688"/>
                  </a:cubicBezTo>
                  <a:cubicBezTo>
                    <a:pt x="120000" y="94116"/>
                    <a:pt x="119111" y="93333"/>
                    <a:pt x="117333" y="93333"/>
                  </a:cubicBezTo>
                  <a:cubicBezTo>
                    <a:pt x="68444" y="93333"/>
                    <a:pt x="68444" y="93333"/>
                    <a:pt x="68444" y="93333"/>
                  </a:cubicBezTo>
                  <a:cubicBezTo>
                    <a:pt x="63111" y="93333"/>
                    <a:pt x="63111" y="93333"/>
                    <a:pt x="63111" y="93333"/>
                  </a:cubicBezTo>
                  <a:cubicBezTo>
                    <a:pt x="63111" y="82355"/>
                    <a:pt x="63111" y="82355"/>
                    <a:pt x="63111" y="82355"/>
                  </a:cubicBezTo>
                  <a:cubicBezTo>
                    <a:pt x="67555" y="81566"/>
                    <a:pt x="70222" y="77644"/>
                    <a:pt x="70222" y="73727"/>
                  </a:cubicBezTo>
                  <a:cubicBezTo>
                    <a:pt x="70222" y="59605"/>
                    <a:pt x="70222" y="59605"/>
                    <a:pt x="70222" y="59605"/>
                  </a:cubicBezTo>
                  <a:cubicBezTo>
                    <a:pt x="93333" y="59605"/>
                    <a:pt x="93333" y="59605"/>
                    <a:pt x="93333" y="59605"/>
                  </a:cubicBezTo>
                  <a:cubicBezTo>
                    <a:pt x="93333" y="0"/>
                    <a:pt x="93333" y="0"/>
                    <a:pt x="93333" y="0"/>
                  </a:cubicBezTo>
                  <a:cubicBezTo>
                    <a:pt x="26666" y="0"/>
                    <a:pt x="26666" y="0"/>
                    <a:pt x="26666" y="0"/>
                  </a:cubicBezTo>
                  <a:cubicBezTo>
                    <a:pt x="26666" y="59605"/>
                    <a:pt x="26666" y="59605"/>
                    <a:pt x="26666" y="59605"/>
                  </a:cubicBezTo>
                  <a:cubicBezTo>
                    <a:pt x="49777" y="59605"/>
                    <a:pt x="49777" y="59605"/>
                    <a:pt x="49777" y="59605"/>
                  </a:cubicBezTo>
                  <a:cubicBezTo>
                    <a:pt x="49777" y="73727"/>
                    <a:pt x="49777" y="73727"/>
                    <a:pt x="49777" y="73727"/>
                  </a:cubicBezTo>
                  <a:cubicBezTo>
                    <a:pt x="49777" y="77644"/>
                    <a:pt x="53333" y="81566"/>
                    <a:pt x="57777" y="82355"/>
                  </a:cubicBezTo>
                  <a:cubicBezTo>
                    <a:pt x="57777" y="82355"/>
                    <a:pt x="57777" y="82355"/>
                    <a:pt x="57777" y="82355"/>
                  </a:cubicBezTo>
                  <a:cubicBezTo>
                    <a:pt x="57777" y="93333"/>
                    <a:pt x="57777" y="93333"/>
                    <a:pt x="57777" y="93333"/>
                  </a:cubicBezTo>
                  <a:cubicBezTo>
                    <a:pt x="51555" y="93333"/>
                    <a:pt x="51555" y="93333"/>
                    <a:pt x="51555" y="93333"/>
                  </a:cubicBezTo>
                  <a:cubicBezTo>
                    <a:pt x="2666" y="93333"/>
                    <a:pt x="2666" y="93333"/>
                    <a:pt x="2666" y="93333"/>
                  </a:cubicBezTo>
                  <a:cubicBezTo>
                    <a:pt x="888" y="93333"/>
                    <a:pt x="0" y="94116"/>
                    <a:pt x="0" y="95688"/>
                  </a:cubicBezTo>
                  <a:cubicBezTo>
                    <a:pt x="0" y="101961"/>
                    <a:pt x="0" y="101961"/>
                    <a:pt x="0" y="101961"/>
                  </a:cubicBezTo>
                  <a:cubicBezTo>
                    <a:pt x="0" y="111372"/>
                    <a:pt x="0" y="111372"/>
                    <a:pt x="0" y="111372"/>
                  </a:cubicBezTo>
                  <a:cubicBezTo>
                    <a:pt x="0" y="117644"/>
                    <a:pt x="0" y="117644"/>
                    <a:pt x="0" y="117644"/>
                  </a:cubicBezTo>
                  <a:cubicBezTo>
                    <a:pt x="0" y="119216"/>
                    <a:pt x="888" y="120000"/>
                    <a:pt x="2666" y="120000"/>
                  </a:cubicBezTo>
                  <a:cubicBezTo>
                    <a:pt x="51555" y="120000"/>
                    <a:pt x="51555" y="120000"/>
                    <a:pt x="51555" y="120000"/>
                  </a:cubicBezTo>
                  <a:cubicBezTo>
                    <a:pt x="68444" y="120000"/>
                    <a:pt x="68444" y="120000"/>
                    <a:pt x="68444" y="120000"/>
                  </a:cubicBezTo>
                  <a:cubicBezTo>
                    <a:pt x="117333" y="120000"/>
                    <a:pt x="117333" y="120000"/>
                    <a:pt x="117333" y="120000"/>
                  </a:cubicBezTo>
                  <a:cubicBezTo>
                    <a:pt x="119111" y="120000"/>
                    <a:pt x="120000" y="119216"/>
                    <a:pt x="120000" y="117644"/>
                  </a:cubicBezTo>
                  <a:cubicBezTo>
                    <a:pt x="120000" y="111372"/>
                    <a:pt x="120000" y="111372"/>
                    <a:pt x="120000" y="111372"/>
                  </a:cubicBezTo>
                  <a:lnTo>
                    <a:pt x="120000" y="101961"/>
                  </a:ln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1033;p49"/>
            <p:cNvSpPr/>
            <p:nvPr/>
          </p:nvSpPr>
          <p:spPr>
            <a:xfrm>
              <a:off x="1201324" y="378159"/>
              <a:ext cx="30244" cy="1189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0"/>
                  </a:moveTo>
                  <a:cubicBezTo>
                    <a:pt x="46155" y="0"/>
                    <a:pt x="46155" y="0"/>
                    <a:pt x="46155" y="0"/>
                  </a:cubicBezTo>
                  <a:cubicBezTo>
                    <a:pt x="36922" y="0"/>
                    <a:pt x="27694" y="2305"/>
                    <a:pt x="27694" y="4616"/>
                  </a:cubicBezTo>
                  <a:cubicBezTo>
                    <a:pt x="27694" y="46155"/>
                    <a:pt x="27694" y="46155"/>
                    <a:pt x="27694" y="46155"/>
                  </a:cubicBezTo>
                  <a:cubicBezTo>
                    <a:pt x="0" y="46155"/>
                    <a:pt x="0" y="46155"/>
                    <a:pt x="0" y="46155"/>
                  </a:cubicBezTo>
                  <a:cubicBezTo>
                    <a:pt x="0" y="73844"/>
                    <a:pt x="0" y="73844"/>
                    <a:pt x="0" y="73844"/>
                  </a:cubicBezTo>
                  <a:cubicBezTo>
                    <a:pt x="27694" y="73844"/>
                    <a:pt x="27694" y="73844"/>
                    <a:pt x="27694" y="73844"/>
                  </a:cubicBezTo>
                  <a:cubicBezTo>
                    <a:pt x="27694" y="115383"/>
                    <a:pt x="27694" y="115383"/>
                    <a:pt x="27694" y="115383"/>
                  </a:cubicBezTo>
                  <a:cubicBezTo>
                    <a:pt x="27694" y="117694"/>
                    <a:pt x="36922" y="120000"/>
                    <a:pt x="46155" y="120000"/>
                  </a:cubicBezTo>
                  <a:cubicBezTo>
                    <a:pt x="101538" y="120000"/>
                    <a:pt x="101538" y="120000"/>
                    <a:pt x="101538" y="120000"/>
                  </a:cubicBezTo>
                  <a:cubicBezTo>
                    <a:pt x="110766" y="120000"/>
                    <a:pt x="120000" y="117694"/>
                    <a:pt x="120000" y="115383"/>
                  </a:cubicBezTo>
                  <a:cubicBezTo>
                    <a:pt x="120000" y="4616"/>
                    <a:pt x="120000" y="4616"/>
                    <a:pt x="120000" y="4616"/>
                  </a:cubicBezTo>
                  <a:cubicBezTo>
                    <a:pt x="120000" y="2305"/>
                    <a:pt x="110766" y="0"/>
                    <a:pt x="101538" y="0"/>
                  </a:cubicBez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1034;p49"/>
            <p:cNvSpPr/>
            <p:nvPr/>
          </p:nvSpPr>
          <p:spPr>
            <a:xfrm>
              <a:off x="961060" y="138549"/>
              <a:ext cx="156257" cy="1515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25455" y="0"/>
                    <a:pt x="0" y="27272"/>
                    <a:pt x="0" y="60000"/>
                  </a:cubicBezTo>
                  <a:cubicBezTo>
                    <a:pt x="0" y="92727"/>
                    <a:pt x="25455" y="120000"/>
                    <a:pt x="60000" y="120000"/>
                  </a:cubicBezTo>
                  <a:cubicBezTo>
                    <a:pt x="92727" y="120000"/>
                    <a:pt x="120000" y="92727"/>
                    <a:pt x="120000" y="60000"/>
                  </a:cubicBezTo>
                  <a:cubicBezTo>
                    <a:pt x="120000" y="27272"/>
                    <a:pt x="92727" y="0"/>
                    <a:pt x="60000" y="0"/>
                  </a:cubicBezTo>
                  <a:close/>
                  <a:moveTo>
                    <a:pt x="60000" y="109088"/>
                  </a:moveTo>
                  <a:cubicBezTo>
                    <a:pt x="32727" y="109088"/>
                    <a:pt x="10911" y="87272"/>
                    <a:pt x="10911" y="60000"/>
                  </a:cubicBezTo>
                  <a:cubicBezTo>
                    <a:pt x="10911" y="32727"/>
                    <a:pt x="32727" y="10911"/>
                    <a:pt x="60000" y="10911"/>
                  </a:cubicBezTo>
                  <a:cubicBezTo>
                    <a:pt x="87272" y="10911"/>
                    <a:pt x="109088" y="32727"/>
                    <a:pt x="109088" y="60000"/>
                  </a:cubicBezTo>
                  <a:cubicBezTo>
                    <a:pt x="109088" y="87272"/>
                    <a:pt x="87272" y="109088"/>
                    <a:pt x="60000" y="1090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1035;p49"/>
            <p:cNvSpPr/>
            <p:nvPr/>
          </p:nvSpPr>
          <p:spPr>
            <a:xfrm>
              <a:off x="994663" y="184189"/>
              <a:ext cx="89050" cy="423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1036;p49"/>
            <p:cNvSpPr/>
            <p:nvPr/>
          </p:nvSpPr>
          <p:spPr>
            <a:xfrm>
              <a:off x="994663" y="233089"/>
              <a:ext cx="13442" cy="130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1037;p49"/>
            <p:cNvSpPr/>
            <p:nvPr/>
          </p:nvSpPr>
          <p:spPr>
            <a:xfrm>
              <a:off x="1019865" y="233089"/>
              <a:ext cx="15123" cy="130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1038;p49"/>
            <p:cNvSpPr/>
            <p:nvPr/>
          </p:nvSpPr>
          <p:spPr>
            <a:xfrm>
              <a:off x="1043388" y="233089"/>
              <a:ext cx="15123" cy="130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1039;p49"/>
            <p:cNvSpPr/>
            <p:nvPr/>
          </p:nvSpPr>
          <p:spPr>
            <a:xfrm>
              <a:off x="1070271" y="233089"/>
              <a:ext cx="13442" cy="130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1040;p49"/>
            <p:cNvSpPr/>
            <p:nvPr/>
          </p:nvSpPr>
          <p:spPr>
            <a:xfrm>
              <a:off x="903934" y="138549"/>
              <a:ext cx="43685" cy="1532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950" y="0"/>
                  </a:moveTo>
                  <a:cubicBezTo>
                    <a:pt x="6316" y="0"/>
                    <a:pt x="0" y="1788"/>
                    <a:pt x="0" y="5372"/>
                  </a:cubicBezTo>
                  <a:cubicBezTo>
                    <a:pt x="0" y="114627"/>
                    <a:pt x="0" y="114627"/>
                    <a:pt x="0" y="114627"/>
                  </a:cubicBezTo>
                  <a:cubicBezTo>
                    <a:pt x="0" y="118211"/>
                    <a:pt x="6316" y="120000"/>
                    <a:pt x="1895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8950" y="0"/>
                  </a:ln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1041;p49"/>
            <p:cNvSpPr/>
            <p:nvPr/>
          </p:nvSpPr>
          <p:spPr>
            <a:xfrm>
              <a:off x="1130757" y="138549"/>
              <a:ext cx="18483" cy="1532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105000" y="120000"/>
                    <a:pt x="120000" y="118211"/>
                    <a:pt x="120000" y="114627"/>
                  </a:cubicBezTo>
                  <a:cubicBezTo>
                    <a:pt x="120000" y="5372"/>
                    <a:pt x="120000" y="5372"/>
                    <a:pt x="120000" y="5372"/>
                  </a:cubicBezTo>
                  <a:cubicBezTo>
                    <a:pt x="120000" y="1788"/>
                    <a:pt x="105000" y="0"/>
                    <a:pt x="75000" y="0"/>
                  </a:cubicBez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1042;p49"/>
            <p:cNvSpPr/>
            <p:nvPr/>
          </p:nvSpPr>
          <p:spPr>
            <a:xfrm>
              <a:off x="890023" y="156479"/>
              <a:ext cx="12701" cy="19560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1043;p49"/>
            <p:cNvSpPr/>
            <p:nvPr/>
          </p:nvSpPr>
          <p:spPr>
            <a:xfrm>
              <a:off x="890023" y="205379"/>
              <a:ext cx="12701" cy="21191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1044;p49"/>
            <p:cNvSpPr/>
            <p:nvPr/>
          </p:nvSpPr>
          <p:spPr>
            <a:xfrm>
              <a:off x="890023" y="255909"/>
              <a:ext cx="12701" cy="19560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1045;p49"/>
            <p:cNvSpPr/>
            <p:nvPr/>
          </p:nvSpPr>
          <p:spPr>
            <a:xfrm>
              <a:off x="1011465" y="342299"/>
              <a:ext cx="53766" cy="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1046;p49"/>
            <p:cNvSpPr/>
            <p:nvPr/>
          </p:nvSpPr>
          <p:spPr>
            <a:xfrm>
              <a:off x="1090433" y="393814"/>
              <a:ext cx="21843" cy="12701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1047;p49"/>
            <p:cNvSpPr/>
            <p:nvPr/>
          </p:nvSpPr>
          <p:spPr>
            <a:xfrm>
              <a:off x="961060" y="384034"/>
              <a:ext cx="20163" cy="12701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1048;p49"/>
            <p:cNvSpPr/>
            <p:nvPr/>
          </p:nvSpPr>
          <p:spPr>
            <a:xfrm>
              <a:off x="1090433" y="384034"/>
              <a:ext cx="21843" cy="12701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1049;p49"/>
            <p:cNvSpPr/>
            <p:nvPr/>
          </p:nvSpPr>
          <p:spPr>
            <a:xfrm>
              <a:off x="893853" y="482479"/>
              <a:ext cx="288991" cy="1369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977" y="66000"/>
                    <a:pt x="27316" y="120000"/>
                    <a:pt x="60488" y="120000"/>
                  </a:cubicBezTo>
                  <a:cubicBezTo>
                    <a:pt x="92683" y="120000"/>
                    <a:pt x="120000" y="66000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1050;p49"/>
            <p:cNvSpPr/>
            <p:nvPr/>
          </p:nvSpPr>
          <p:spPr>
            <a:xfrm>
              <a:off x="846808" y="378159"/>
              <a:ext cx="30244" cy="1189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7" y="46155"/>
                  </a:moveTo>
                  <a:cubicBezTo>
                    <a:pt x="83077" y="4616"/>
                    <a:pt x="83077" y="4616"/>
                    <a:pt x="83077" y="4616"/>
                  </a:cubicBezTo>
                  <a:cubicBezTo>
                    <a:pt x="83077" y="2305"/>
                    <a:pt x="73844" y="0"/>
                    <a:pt x="64616" y="0"/>
                  </a:cubicBezTo>
                  <a:cubicBezTo>
                    <a:pt x="18461" y="0"/>
                    <a:pt x="18461" y="0"/>
                    <a:pt x="18461" y="0"/>
                  </a:cubicBezTo>
                  <a:cubicBezTo>
                    <a:pt x="9233" y="0"/>
                    <a:pt x="0" y="2305"/>
                    <a:pt x="0" y="4616"/>
                  </a:cubicBezTo>
                  <a:cubicBezTo>
                    <a:pt x="0" y="115383"/>
                    <a:pt x="0" y="115383"/>
                    <a:pt x="0" y="115383"/>
                  </a:cubicBezTo>
                  <a:cubicBezTo>
                    <a:pt x="0" y="117694"/>
                    <a:pt x="9233" y="120000"/>
                    <a:pt x="18461" y="120000"/>
                  </a:cubicBezTo>
                  <a:cubicBezTo>
                    <a:pt x="64616" y="120000"/>
                    <a:pt x="64616" y="120000"/>
                    <a:pt x="64616" y="120000"/>
                  </a:cubicBezTo>
                  <a:cubicBezTo>
                    <a:pt x="73844" y="120000"/>
                    <a:pt x="83077" y="117694"/>
                    <a:pt x="83077" y="115383"/>
                  </a:cubicBezTo>
                  <a:cubicBezTo>
                    <a:pt x="83077" y="73844"/>
                    <a:pt x="83077" y="73844"/>
                    <a:pt x="83077" y="73844"/>
                  </a:cubicBezTo>
                  <a:cubicBezTo>
                    <a:pt x="120000" y="73844"/>
                    <a:pt x="120000" y="73844"/>
                    <a:pt x="120000" y="73844"/>
                  </a:cubicBezTo>
                  <a:cubicBezTo>
                    <a:pt x="120000" y="46155"/>
                    <a:pt x="120000" y="46155"/>
                    <a:pt x="120000" y="46155"/>
                  </a:cubicBezTo>
                  <a:lnTo>
                    <a:pt x="83077" y="46155"/>
                  </a:ln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1051;p49"/>
            <p:cNvSpPr/>
            <p:nvPr/>
          </p:nvSpPr>
          <p:spPr>
            <a:xfrm>
              <a:off x="127694" y="159739"/>
              <a:ext cx="176419" cy="2689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000" y="120000"/>
                  </a:moveTo>
                  <a:cubicBezTo>
                    <a:pt x="64000" y="105761"/>
                    <a:pt x="64000" y="105761"/>
                    <a:pt x="64000" y="105761"/>
                  </a:cubicBezTo>
                  <a:cubicBezTo>
                    <a:pt x="72000" y="104744"/>
                    <a:pt x="78400" y="100677"/>
                    <a:pt x="78400" y="95594"/>
                  </a:cubicBezTo>
                  <a:cubicBezTo>
                    <a:pt x="78400" y="76272"/>
                    <a:pt x="78400" y="76272"/>
                    <a:pt x="78400" y="76272"/>
                  </a:cubicBezTo>
                  <a:cubicBezTo>
                    <a:pt x="120000" y="76272"/>
                    <a:pt x="120000" y="76272"/>
                    <a:pt x="120000" y="76272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272"/>
                    <a:pt x="0" y="76272"/>
                    <a:pt x="0" y="76272"/>
                  </a:cubicBezTo>
                  <a:cubicBezTo>
                    <a:pt x="41600" y="76272"/>
                    <a:pt x="41600" y="76272"/>
                    <a:pt x="41600" y="76272"/>
                  </a:cubicBezTo>
                  <a:cubicBezTo>
                    <a:pt x="41600" y="95594"/>
                    <a:pt x="41600" y="95594"/>
                    <a:pt x="41600" y="95594"/>
                  </a:cubicBezTo>
                  <a:cubicBezTo>
                    <a:pt x="41600" y="100677"/>
                    <a:pt x="46400" y="104744"/>
                    <a:pt x="56000" y="105761"/>
                  </a:cubicBezTo>
                  <a:cubicBezTo>
                    <a:pt x="56000" y="105761"/>
                    <a:pt x="56000" y="105761"/>
                    <a:pt x="56000" y="105761"/>
                  </a:cubicBezTo>
                  <a:cubicBezTo>
                    <a:pt x="56000" y="120000"/>
                    <a:pt x="56000" y="120000"/>
                    <a:pt x="56000" y="120000"/>
                  </a:cubicBezTo>
                  <a:cubicBezTo>
                    <a:pt x="64000" y="120000"/>
                    <a:pt x="64000" y="120000"/>
                    <a:pt x="64000" y="120000"/>
                  </a:cubicBezTo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1052;p49"/>
            <p:cNvSpPr/>
            <p:nvPr/>
          </p:nvSpPr>
          <p:spPr>
            <a:xfrm>
              <a:off x="137775" y="167889"/>
              <a:ext cx="157937" cy="1532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05" y="109255"/>
                  </a:moveTo>
                  <a:cubicBezTo>
                    <a:pt x="32238" y="109255"/>
                    <a:pt x="10744" y="87761"/>
                    <a:pt x="10744" y="60894"/>
                  </a:cubicBezTo>
                  <a:cubicBezTo>
                    <a:pt x="10744" y="34027"/>
                    <a:pt x="32238" y="10744"/>
                    <a:pt x="59105" y="10744"/>
                  </a:cubicBezTo>
                  <a:cubicBezTo>
                    <a:pt x="85972" y="10744"/>
                    <a:pt x="109255" y="34027"/>
                    <a:pt x="109255" y="60894"/>
                  </a:cubicBezTo>
                  <a:cubicBezTo>
                    <a:pt x="109255" y="87761"/>
                    <a:pt x="85972" y="109255"/>
                    <a:pt x="59105" y="109255"/>
                  </a:cubicBezTo>
                  <a:moveTo>
                    <a:pt x="59105" y="0"/>
                  </a:moveTo>
                  <a:cubicBezTo>
                    <a:pt x="26866" y="0"/>
                    <a:pt x="0" y="26866"/>
                    <a:pt x="0" y="60894"/>
                  </a:cubicBezTo>
                  <a:cubicBezTo>
                    <a:pt x="0" y="93133"/>
                    <a:pt x="26866" y="120000"/>
                    <a:pt x="59105" y="120000"/>
                  </a:cubicBezTo>
                  <a:cubicBezTo>
                    <a:pt x="93133" y="120000"/>
                    <a:pt x="120000" y="93133"/>
                    <a:pt x="120000" y="60894"/>
                  </a:cubicBezTo>
                  <a:cubicBezTo>
                    <a:pt x="120000" y="26866"/>
                    <a:pt x="93133" y="0"/>
                    <a:pt x="59105" y="0"/>
                  </a:cubicBezTo>
                </a:path>
              </a:pathLst>
            </a:custGeom>
            <a:solidFill>
              <a:srgbClr val="9FCCD8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1053;p49"/>
            <p:cNvSpPr/>
            <p:nvPr/>
          </p:nvSpPr>
          <p:spPr>
            <a:xfrm>
              <a:off x="171378" y="221679"/>
              <a:ext cx="89050" cy="407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1054;p49"/>
            <p:cNvSpPr/>
            <p:nvPr/>
          </p:nvSpPr>
          <p:spPr>
            <a:xfrm>
              <a:off x="115932" y="114099"/>
              <a:ext cx="199942" cy="423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8950"/>
                  </a:moveTo>
                  <a:cubicBezTo>
                    <a:pt x="120000" y="6316"/>
                    <a:pt x="118588" y="0"/>
                    <a:pt x="115766" y="0"/>
                  </a:cubicBezTo>
                  <a:cubicBezTo>
                    <a:pt x="4233" y="0"/>
                    <a:pt x="4233" y="0"/>
                    <a:pt x="4233" y="0"/>
                  </a:cubicBezTo>
                  <a:cubicBezTo>
                    <a:pt x="1411" y="0"/>
                    <a:pt x="0" y="6316"/>
                    <a:pt x="0" y="1895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lnTo>
                    <a:pt x="120000" y="18950"/>
                  </a:ln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1055;p49"/>
            <p:cNvSpPr/>
            <p:nvPr/>
          </p:nvSpPr>
          <p:spPr>
            <a:xfrm>
              <a:off x="85689" y="127139"/>
              <a:ext cx="28564" cy="17931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6" name="Google Shape;1056;p49"/>
            <p:cNvCxnSpPr/>
            <p:nvPr/>
          </p:nvCxnSpPr>
          <p:spPr>
            <a:xfrm>
              <a:off x="189860" y="374899"/>
              <a:ext cx="53766" cy="1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7" name="Google Shape;1057;p49"/>
            <p:cNvSpPr/>
            <p:nvPr/>
          </p:nvSpPr>
          <p:spPr>
            <a:xfrm>
              <a:off x="2543783" y="661779"/>
              <a:ext cx="62167" cy="73351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1058;p49"/>
            <p:cNvSpPr/>
            <p:nvPr/>
          </p:nvSpPr>
          <p:spPr>
            <a:xfrm>
              <a:off x="2241352" y="568869"/>
              <a:ext cx="171378" cy="32600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1059;p49"/>
            <p:cNvSpPr/>
            <p:nvPr/>
          </p:nvSpPr>
          <p:spPr>
            <a:xfrm>
              <a:off x="2619390" y="495519"/>
              <a:ext cx="25205" cy="684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1060;p49"/>
            <p:cNvSpPr/>
            <p:nvPr/>
          </p:nvSpPr>
          <p:spPr>
            <a:xfrm>
              <a:off x="2412730" y="495519"/>
              <a:ext cx="223464" cy="177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622" y="0"/>
                  </a:moveTo>
                  <a:lnTo>
                    <a:pt x="49622" y="18716"/>
                  </a:lnTo>
                  <a:lnTo>
                    <a:pt x="12633" y="18716"/>
                  </a:lnTo>
                  <a:lnTo>
                    <a:pt x="12633" y="39633"/>
                  </a:lnTo>
                  <a:lnTo>
                    <a:pt x="0" y="39633"/>
                  </a:lnTo>
                  <a:lnTo>
                    <a:pt x="0" y="80366"/>
                  </a:lnTo>
                  <a:lnTo>
                    <a:pt x="12633" y="80366"/>
                  </a:lnTo>
                  <a:lnTo>
                    <a:pt x="12633" y="102383"/>
                  </a:lnTo>
                  <a:lnTo>
                    <a:pt x="49622" y="102383"/>
                  </a:lnTo>
                  <a:lnTo>
                    <a:pt x="49622" y="120000"/>
                  </a:lnTo>
                  <a:lnTo>
                    <a:pt x="120000" y="120000"/>
                  </a:lnTo>
                  <a:lnTo>
                    <a:pt x="83005" y="0"/>
                  </a:lnTo>
                  <a:lnTo>
                    <a:pt x="49622" y="0"/>
                  </a:ln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1061;p49"/>
            <p:cNvSpPr/>
            <p:nvPr/>
          </p:nvSpPr>
          <p:spPr>
            <a:xfrm>
              <a:off x="2401339" y="568869"/>
              <a:ext cx="12701" cy="3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1062;p49"/>
            <p:cNvSpPr/>
            <p:nvPr/>
          </p:nvSpPr>
          <p:spPr>
            <a:xfrm>
              <a:off x="2543783" y="671728"/>
              <a:ext cx="62167" cy="127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1063;p49"/>
            <p:cNvSpPr/>
            <p:nvPr/>
          </p:nvSpPr>
          <p:spPr>
            <a:xfrm>
              <a:off x="2565625" y="462919"/>
              <a:ext cx="117613" cy="2314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3238"/>
                  </a:moveTo>
                  <a:lnTo>
                    <a:pt x="84000" y="120000"/>
                  </a:lnTo>
                  <a:lnTo>
                    <a:pt x="0" y="7605"/>
                  </a:lnTo>
                  <a:lnTo>
                    <a:pt x="37716" y="0"/>
                  </a:lnTo>
                  <a:lnTo>
                    <a:pt x="120000" y="113238"/>
                  </a:ln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1064;p49"/>
            <p:cNvSpPr/>
            <p:nvPr/>
          </p:nvSpPr>
          <p:spPr>
            <a:xfrm>
              <a:off x="1737300" y="65199"/>
              <a:ext cx="186500" cy="118991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1065;p49"/>
            <p:cNvSpPr/>
            <p:nvPr/>
          </p:nvSpPr>
          <p:spPr>
            <a:xfrm>
              <a:off x="1755781" y="187449"/>
              <a:ext cx="149536" cy="52160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1066;p49"/>
            <p:cNvSpPr/>
            <p:nvPr/>
          </p:nvSpPr>
          <p:spPr>
            <a:xfrm>
              <a:off x="1804507" y="241239"/>
              <a:ext cx="52086" cy="30971"/>
            </a:xfrm>
            <a:prstGeom prst="rect">
              <a:avLst/>
            </a:pr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1067;p49"/>
            <p:cNvSpPr/>
            <p:nvPr/>
          </p:nvSpPr>
          <p:spPr>
            <a:xfrm>
              <a:off x="1792745" y="273839"/>
              <a:ext cx="72249" cy="1124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350" y="0"/>
                  </a:moveTo>
                  <a:lnTo>
                    <a:pt x="50233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75350" y="0"/>
                  </a:ln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1068;p49"/>
            <p:cNvSpPr/>
            <p:nvPr/>
          </p:nvSpPr>
          <p:spPr>
            <a:xfrm>
              <a:off x="1764183" y="86389"/>
              <a:ext cx="132735" cy="570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1069;p49"/>
            <p:cNvSpPr/>
            <p:nvPr/>
          </p:nvSpPr>
          <p:spPr>
            <a:xfrm>
              <a:off x="1755781" y="53789"/>
              <a:ext cx="30244" cy="211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3333"/>
                  </a:moveTo>
                  <a:cubicBezTo>
                    <a:pt x="120000" y="26666"/>
                    <a:pt x="101538" y="0"/>
                    <a:pt x="83077" y="0"/>
                  </a:cubicBezTo>
                  <a:cubicBezTo>
                    <a:pt x="36922" y="0"/>
                    <a:pt x="36922" y="0"/>
                    <a:pt x="36922" y="0"/>
                  </a:cubicBezTo>
                  <a:cubicBezTo>
                    <a:pt x="18461" y="0"/>
                    <a:pt x="0" y="26666"/>
                    <a:pt x="0" y="53333"/>
                  </a:cubicBezTo>
                  <a:cubicBezTo>
                    <a:pt x="0" y="80000"/>
                    <a:pt x="0" y="80000"/>
                    <a:pt x="0" y="80000"/>
                  </a:cubicBezTo>
                  <a:cubicBezTo>
                    <a:pt x="0" y="106666"/>
                    <a:pt x="18461" y="120000"/>
                    <a:pt x="36922" y="120000"/>
                  </a:cubicBezTo>
                  <a:cubicBezTo>
                    <a:pt x="83077" y="120000"/>
                    <a:pt x="83077" y="120000"/>
                    <a:pt x="83077" y="120000"/>
                  </a:cubicBezTo>
                  <a:cubicBezTo>
                    <a:pt x="101538" y="120000"/>
                    <a:pt x="120000" y="106666"/>
                    <a:pt x="120000" y="80000"/>
                  </a:cubicBezTo>
                  <a:lnTo>
                    <a:pt x="120000" y="53333"/>
                  </a:ln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1070;p49"/>
            <p:cNvSpPr/>
            <p:nvPr/>
          </p:nvSpPr>
          <p:spPr>
            <a:xfrm>
              <a:off x="1875074" y="53789"/>
              <a:ext cx="30244" cy="211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3333"/>
                  </a:moveTo>
                  <a:cubicBezTo>
                    <a:pt x="120000" y="26666"/>
                    <a:pt x="101538" y="0"/>
                    <a:pt x="83077" y="0"/>
                  </a:cubicBezTo>
                  <a:cubicBezTo>
                    <a:pt x="36922" y="0"/>
                    <a:pt x="36922" y="0"/>
                    <a:pt x="36922" y="0"/>
                  </a:cubicBezTo>
                  <a:cubicBezTo>
                    <a:pt x="18461" y="0"/>
                    <a:pt x="0" y="26666"/>
                    <a:pt x="0" y="53333"/>
                  </a:cubicBezTo>
                  <a:cubicBezTo>
                    <a:pt x="0" y="80000"/>
                    <a:pt x="0" y="80000"/>
                    <a:pt x="0" y="80000"/>
                  </a:cubicBezTo>
                  <a:cubicBezTo>
                    <a:pt x="0" y="106666"/>
                    <a:pt x="18461" y="120000"/>
                    <a:pt x="36922" y="120000"/>
                  </a:cubicBezTo>
                  <a:cubicBezTo>
                    <a:pt x="83077" y="120000"/>
                    <a:pt x="83077" y="120000"/>
                    <a:pt x="83077" y="120000"/>
                  </a:cubicBezTo>
                  <a:cubicBezTo>
                    <a:pt x="101538" y="120000"/>
                    <a:pt x="120000" y="106666"/>
                    <a:pt x="120000" y="80000"/>
                  </a:cubicBezTo>
                  <a:lnTo>
                    <a:pt x="120000" y="53333"/>
                  </a:lnTo>
                  <a:close/>
                </a:path>
              </a:pathLst>
            </a:custGeom>
            <a:solidFill>
              <a:srgbClr val="3E99B0"/>
            </a:solidFill>
            <a:ln>
              <a:noFill/>
            </a:ln>
          </p:spPr>
          <p:txBody>
            <a:bodyPr spcFirstLastPara="1" wrap="square" lIns="53975" tIns="53975" rIns="53975" bIns="539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DBECB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1071;p49"/>
          <p:cNvSpPr/>
          <p:nvPr/>
        </p:nvSpPr>
        <p:spPr>
          <a:xfrm>
            <a:off x="3423473" y="4994233"/>
            <a:ext cx="2719931" cy="107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altLang="zh-CN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vast amount of data generated in the manufacturing process are not fully dug. </a:t>
            </a:r>
            <a:endParaRPr dirty="0"/>
          </a:p>
        </p:txBody>
      </p:sp>
      <p:pic>
        <p:nvPicPr>
          <p:cNvPr id="356" name="Google Shape;1072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41723" y="2934211"/>
            <a:ext cx="1989870" cy="19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1073;p49"/>
          <p:cNvSpPr/>
          <p:nvPr/>
        </p:nvSpPr>
        <p:spPr>
          <a:xfrm>
            <a:off x="6184688" y="5047184"/>
            <a:ext cx="3125572" cy="107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altLang="zh-CN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development of sensing and communication equipment makes it cheap to access real-time data. </a:t>
            </a:r>
            <a:endParaRPr dirty="0"/>
          </a:p>
        </p:txBody>
      </p:sp>
      <p:pic>
        <p:nvPicPr>
          <p:cNvPr id="358" name="Google Shape;1074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262002" y="3390148"/>
            <a:ext cx="2592289" cy="130599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1075;p49"/>
          <p:cNvSpPr/>
          <p:nvPr/>
        </p:nvSpPr>
        <p:spPr>
          <a:xfrm>
            <a:off x="9406018" y="5052367"/>
            <a:ext cx="2343607" cy="107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lnSpc>
                <a:spcPct val="120000"/>
              </a:lnSpc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computing provides computing power for big data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processing. </a:t>
            </a:r>
            <a:endParaRPr dirty="0"/>
          </a:p>
        </p:txBody>
      </p:sp>
      <p:pic>
        <p:nvPicPr>
          <p:cNvPr id="360" name="Google Shape;1076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5328" y="2924943"/>
            <a:ext cx="2860804" cy="188314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1077;p49"/>
          <p:cNvSpPr/>
          <p:nvPr/>
        </p:nvSpPr>
        <p:spPr>
          <a:xfrm>
            <a:off x="357336" y="5043099"/>
            <a:ext cx="2770710" cy="107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altLang="zh-CN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experience and analysis cannot satisfy the requirement of the complex management. 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734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System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Visual Design</a:t>
            </a:r>
          </a:p>
        </p:txBody>
      </p:sp>
      <p:pic>
        <p:nvPicPr>
          <p:cNvPr id="18" name="pasted-image.png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137" y="2722953"/>
            <a:ext cx="11561720" cy="230799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563"/>
          <p:cNvSpPr/>
          <p:nvPr>
            <p:custDataLst>
              <p:tags r:id="rId7"/>
            </p:custDataLst>
          </p:nvPr>
        </p:nvSpPr>
        <p:spPr>
          <a:xfrm>
            <a:off x="5502294" y="2031543"/>
            <a:ext cx="1819495" cy="465991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021" tIns="79021" rIns="79021" bIns="79021" anchor="ctr">
            <a:noAutofit/>
          </a:bodyPr>
          <a:lstStyle>
            <a:lvl1pPr>
              <a:defRPr sz="4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992" dirty="0">
                <a:solidFill>
                  <a:srgbClr val="000000"/>
                </a:solidFill>
                <a:latin typeface="Bosch Office Sans" panose="020B0604020202020204"/>
              </a:rPr>
              <a:t>Corrections</a:t>
            </a:r>
          </a:p>
        </p:txBody>
      </p:sp>
      <p:sp>
        <p:nvSpPr>
          <p:cNvPr id="20" name="Shape 563_"/>
          <p:cNvSpPr/>
          <p:nvPr>
            <p:custDataLst>
              <p:tags r:id="rId8"/>
            </p:custDataLst>
          </p:nvPr>
        </p:nvSpPr>
        <p:spPr>
          <a:xfrm>
            <a:off x="3083551" y="2031543"/>
            <a:ext cx="1819495" cy="465991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021" tIns="79021" rIns="79021" bIns="79021" anchor="ctr">
            <a:noAutofit/>
          </a:bodyPr>
          <a:lstStyle>
            <a:lvl1pPr>
              <a:defRPr sz="4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992" dirty="0">
                <a:solidFill>
                  <a:srgbClr val="000000"/>
                </a:solidFill>
                <a:latin typeface="Bosch Office Sans" panose="020B0604020202020204"/>
              </a:rPr>
              <a:t>Patterns</a:t>
            </a:r>
          </a:p>
        </p:txBody>
      </p:sp>
      <p:sp>
        <p:nvSpPr>
          <p:cNvPr id="21" name="Shape 563__"/>
          <p:cNvSpPr/>
          <p:nvPr>
            <p:custDataLst>
              <p:tags r:id="rId9"/>
            </p:custDataLst>
          </p:nvPr>
        </p:nvSpPr>
        <p:spPr>
          <a:xfrm>
            <a:off x="664806" y="2029148"/>
            <a:ext cx="1819495" cy="465991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021" tIns="79021" rIns="79021" bIns="79021" anchor="ctr">
            <a:noAutofit/>
          </a:bodyPr>
          <a:lstStyle>
            <a:lvl1pPr>
              <a:defRPr sz="4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992" dirty="0">
                <a:solidFill>
                  <a:srgbClr val="000000"/>
                </a:solidFill>
                <a:latin typeface="Bosch Office Sans" panose="020B0604020202020204"/>
              </a:rPr>
              <a:t>Original Data</a:t>
            </a:r>
          </a:p>
        </p:txBody>
      </p:sp>
      <p:sp>
        <p:nvSpPr>
          <p:cNvPr id="22" name="Shape 563___"/>
          <p:cNvSpPr/>
          <p:nvPr>
            <p:custDataLst>
              <p:tags r:id="rId10"/>
            </p:custDataLst>
          </p:nvPr>
        </p:nvSpPr>
        <p:spPr>
          <a:xfrm>
            <a:off x="8821686" y="2028012"/>
            <a:ext cx="1987860" cy="465991"/>
          </a:xfrm>
          <a:prstGeom prst="rect">
            <a:avLst/>
          </a:prstGeom>
          <a:solidFill>
            <a:scrgbClr r="0" g="0" b="0">
              <a:alpha val="0"/>
            </a:sc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9021" tIns="79021" rIns="79021" bIns="79021" anchor="ctr">
            <a:noAutofit/>
          </a:bodyPr>
          <a:lstStyle>
            <a:lvl1pPr>
              <a:defRPr sz="4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992" b="1" dirty="0">
                <a:solidFill>
                  <a:srgbClr val="000000"/>
                </a:solidFill>
                <a:latin typeface="Bosch Office Sans" panose="020B0604020202020204"/>
              </a:rPr>
              <a:t> Visual Design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50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6" name="TextBox 15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7" name="Content Placeholder 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4885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899" y="1003153"/>
            <a:ext cx="9427878" cy="480123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System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Architecture</a:t>
            </a:r>
          </a:p>
        </p:txBody>
      </p:sp>
      <p:sp>
        <p:nvSpPr>
          <p:cNvPr id="17" name="Shape 57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8899" y="2883364"/>
            <a:ext cx="2174036" cy="1840473"/>
          </a:xfrm>
          <a:prstGeom prst="roundRect">
            <a:avLst>
              <a:gd name="adj" fmla="val 14920"/>
            </a:avLst>
          </a:prstGeom>
          <a:solidFill>
            <a:srgbClr val="0085D1">
              <a:alpha val="20158"/>
            </a:srgbClr>
          </a:solidFill>
          <a:ln w="12700">
            <a:miter lim="400000"/>
          </a:ln>
        </p:spPr>
        <p:txBody>
          <a:bodyPr lIns="79395" tIns="79395" rIns="79395" bIns="79395" anchor="ctr">
            <a:noAutofit/>
          </a:bodyPr>
          <a:lstStyle/>
          <a:p>
            <a:pPr algn="ctr" defTabSz="913050" hangingPunct="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334" kern="0">
              <a:solidFill>
                <a:srgbClr val="FFFFFF"/>
              </a:solidFill>
              <a:latin typeface="Bosch Office Sans" panose="020B0604020202020204"/>
              <a:sym typeface="Helvetica Neue Medium"/>
            </a:endParaRP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51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3" name="TextBox 12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2320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2605E-7 9.26164E-8 L 0.21071 9.26164E-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71 9.26164E-8 L 0.42156 9.26164E-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156 9.26164E-8 L 0.63227 9.26164E-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System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Supportive Views, UI, Case Study – Vehicle Fault Analysis</a:t>
            </a:r>
          </a:p>
        </p:txBody>
      </p:sp>
      <p:pic>
        <p:nvPicPr>
          <p:cNvPr id="11" name="pasted-image.tif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09" y="1311560"/>
            <a:ext cx="11057392" cy="480123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52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4" name="TextBox 13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8403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System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Case Study – Application Log Analysis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288137" y="1583674"/>
            <a:ext cx="3918252" cy="1027553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67"/>
              </a:spcBef>
            </a:pPr>
            <a:r>
              <a:rPr lang="en-US" altLang="zh-CN" sz="2223" b="1" dirty="0">
                <a:solidFill>
                  <a:srgbClr val="000000"/>
                </a:solidFill>
              </a:rPr>
              <a:t>Dataset</a:t>
            </a:r>
            <a:r>
              <a:rPr lang="en-US" altLang="zh-CN" sz="2223" dirty="0">
                <a:solidFill>
                  <a:srgbClr val="000000"/>
                </a:solidFill>
              </a:rPr>
              <a:t>:</a:t>
            </a:r>
          </a:p>
          <a:p>
            <a:pPr lvl="1">
              <a:spcBef>
                <a:spcPts val="667"/>
              </a:spcBef>
            </a:pPr>
            <a:r>
              <a:rPr lang="en-US" altLang="zh-CN" dirty="0">
                <a:solidFill>
                  <a:srgbClr val="000000"/>
                </a:solidFill>
              </a:rPr>
              <a:t>D. Fisher. </a:t>
            </a:r>
            <a:r>
              <a:rPr lang="en-US" altLang="zh-CN" dirty="0" err="1">
                <a:solidFill>
                  <a:srgbClr val="000000"/>
                </a:solidFill>
              </a:rPr>
              <a:t>Agavue</a:t>
            </a:r>
            <a:r>
              <a:rPr lang="en-US" altLang="zh-CN" dirty="0">
                <a:solidFill>
                  <a:srgbClr val="000000"/>
                </a:solidFill>
              </a:rPr>
              <a:t> event data sample</a:t>
            </a:r>
          </a:p>
          <a:p>
            <a:pPr>
              <a:spcBef>
                <a:spcPts val="667"/>
              </a:spcBef>
            </a:pPr>
            <a:r>
              <a:rPr lang="en-US" altLang="zh-CN" sz="2223" b="1" dirty="0">
                <a:solidFill>
                  <a:srgbClr val="000000"/>
                </a:solidFill>
              </a:rPr>
              <a:t>Size</a:t>
            </a:r>
            <a:r>
              <a:rPr lang="en-US" altLang="zh-CN" sz="2223" dirty="0">
                <a:solidFill>
                  <a:srgbClr val="000000"/>
                </a:solidFill>
              </a:rPr>
              <a:t>: </a:t>
            </a:r>
          </a:p>
          <a:p>
            <a:pPr lvl="1">
              <a:spcBef>
                <a:spcPts val="667"/>
              </a:spcBef>
            </a:pPr>
            <a:r>
              <a:rPr lang="en-US" altLang="zh-CN" dirty="0">
                <a:solidFill>
                  <a:srgbClr val="000000"/>
                </a:solidFill>
              </a:rPr>
              <a:t>~2000 user sessions</a:t>
            </a:r>
          </a:p>
          <a:p>
            <a:pPr>
              <a:spcBef>
                <a:spcPts val="667"/>
              </a:spcBef>
            </a:pPr>
            <a:r>
              <a:rPr lang="en-US" altLang="zh-CN" sz="2223" b="1" dirty="0">
                <a:solidFill>
                  <a:srgbClr val="000000"/>
                </a:solidFill>
              </a:rPr>
              <a:t>Description</a:t>
            </a:r>
            <a:r>
              <a:rPr lang="en-US" altLang="zh-CN" sz="2223" dirty="0">
                <a:solidFill>
                  <a:srgbClr val="000000"/>
                </a:solidFill>
              </a:rPr>
              <a:t>:</a:t>
            </a:r>
          </a:p>
          <a:p>
            <a:pPr lvl="1">
              <a:spcBef>
                <a:spcPts val="667"/>
              </a:spcBef>
            </a:pPr>
            <a:r>
              <a:rPr lang="en-US" altLang="zh-CN" dirty="0">
                <a:solidFill>
                  <a:srgbClr val="000000"/>
                </a:solidFill>
              </a:rPr>
              <a:t>Interaction log of using a data visualization application</a:t>
            </a:r>
          </a:p>
          <a:p>
            <a:pPr lvl="1">
              <a:spcBef>
                <a:spcPts val="667"/>
              </a:spcBef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spcBef>
                <a:spcPts val="667"/>
              </a:spcBef>
            </a:pPr>
            <a:endParaRPr lang="en-US" altLang="zh-CN" sz="2223" dirty="0">
              <a:solidFill>
                <a:srgbClr val="000000"/>
              </a:solidFill>
            </a:endParaRPr>
          </a:p>
          <a:p>
            <a:pPr marL="259712" lvl="1" indent="0">
              <a:spcBef>
                <a:spcPts val="667"/>
              </a:spcBef>
              <a:buNone/>
            </a:pPr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01" y="1583674"/>
            <a:ext cx="7593477" cy="3820256"/>
          </a:xfrm>
          <a:prstGeom prst="rect">
            <a:avLst/>
          </a:prstGeom>
        </p:spPr>
      </p:pic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53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5" name="TextBox 14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6" name="Content Placeholder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488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9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8540" y="0"/>
            <a:ext cx="143970" cy="6858353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424873" y="272618"/>
            <a:ext cx="9144000" cy="2387600"/>
          </a:xfr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algn="l"/>
            <a:r>
              <a:rPr lang="en-US" sz="7224" dirty="0">
                <a:solidFill>
                  <a:schemeClr val="bg1"/>
                </a:solidFill>
              </a:rPr>
              <a:t>Evaluation &amp;</a:t>
            </a:r>
            <a:br>
              <a:rPr lang="en-US" sz="7224" dirty="0">
                <a:solidFill>
                  <a:schemeClr val="bg1"/>
                </a:solidFill>
              </a:rPr>
            </a:br>
            <a:r>
              <a:rPr lang="en-US" sz="7224" dirty="0">
                <a:solidFill>
                  <a:schemeClr val="bg1"/>
                </a:solidFill>
              </a:rPr>
              <a:t>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212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Evaluation &amp; Summary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Comparative Experiment</a:t>
            </a:r>
          </a:p>
        </p:txBody>
      </p:sp>
      <p:pic>
        <p:nvPicPr>
          <p:cNvPr id="10" name="picture"/>
          <p:cNvPicPr/>
          <p:nvPr>
            <p:custDataLst>
              <p:tags r:id="rId6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9301" y="1696946"/>
            <a:ext cx="4160867" cy="4030463"/>
          </a:xfrm>
          <a:prstGeom prst="rect">
            <a:avLst/>
          </a:prstGeom>
        </p:spPr>
      </p:pic>
      <p:pic>
        <p:nvPicPr>
          <p:cNvPr id="11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5039" y="1696946"/>
            <a:ext cx="3093920" cy="394174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288137" y="1583674"/>
            <a:ext cx="3726292" cy="4488488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67"/>
              </a:spcBef>
            </a:pPr>
            <a:r>
              <a:rPr lang="en-US" altLang="zh-CN" sz="2223" b="1" dirty="0">
                <a:solidFill>
                  <a:srgbClr val="000000"/>
                </a:solidFill>
              </a:rPr>
              <a:t>Dataset</a:t>
            </a:r>
            <a:r>
              <a:rPr lang="en-US" altLang="zh-CN" sz="2223" dirty="0">
                <a:solidFill>
                  <a:srgbClr val="000000"/>
                </a:solidFill>
              </a:rPr>
              <a:t>: Vehicle Faults</a:t>
            </a:r>
          </a:p>
          <a:p>
            <a:pPr>
              <a:spcBef>
                <a:spcPts val="667"/>
              </a:spcBef>
            </a:pPr>
            <a:r>
              <a:rPr lang="en-US" altLang="zh-CN" sz="2223" b="1" dirty="0">
                <a:solidFill>
                  <a:srgbClr val="000000"/>
                </a:solidFill>
              </a:rPr>
              <a:t>Left</a:t>
            </a:r>
            <a:r>
              <a:rPr lang="en-US" altLang="zh-CN" sz="2223" dirty="0">
                <a:solidFill>
                  <a:srgbClr val="000000"/>
                </a:solidFill>
              </a:rPr>
              <a:t>: </a:t>
            </a:r>
            <a:r>
              <a:rPr lang="en-US" altLang="zh-CN" sz="2223" dirty="0" err="1">
                <a:solidFill>
                  <a:srgbClr val="000000"/>
                </a:solidFill>
              </a:rPr>
              <a:t>EventFlow</a:t>
            </a:r>
            <a:endParaRPr lang="en-US" altLang="zh-CN" sz="2223" dirty="0">
              <a:solidFill>
                <a:srgbClr val="000000"/>
              </a:solidFill>
            </a:endParaRPr>
          </a:p>
          <a:p>
            <a:pPr>
              <a:spcBef>
                <a:spcPts val="667"/>
              </a:spcBef>
            </a:pPr>
            <a:r>
              <a:rPr lang="en-US" altLang="zh-CN" sz="2223" b="1" dirty="0">
                <a:solidFill>
                  <a:srgbClr val="000000"/>
                </a:solidFill>
              </a:rPr>
              <a:t>Right</a:t>
            </a:r>
            <a:r>
              <a:rPr lang="en-US" altLang="zh-CN" sz="2223" dirty="0">
                <a:solidFill>
                  <a:srgbClr val="000000"/>
                </a:solidFill>
              </a:rPr>
              <a:t>: Sequence Synopsis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55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6" name="TextBox 15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7" name="Content Placeholder 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155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zh-CN" sz="3112" dirty="0">
                <a:latin typeface="Bosch Office Sans" panose="020B0604020202020204"/>
              </a:rPr>
              <a:t>Evaluation &amp; Summary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Contributions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288137" y="1583674"/>
            <a:ext cx="11165326" cy="4488488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2223" dirty="0">
                <a:solidFill>
                  <a:srgbClr val="000000"/>
                </a:solidFill>
              </a:rPr>
              <a:t>A new application domain of event sequence visualization</a:t>
            </a:r>
          </a:p>
          <a:p>
            <a:r>
              <a:rPr lang="en-US" sz="2223" dirty="0">
                <a:solidFill>
                  <a:srgbClr val="000000"/>
                </a:solidFill>
              </a:rPr>
              <a:t>A generic </a:t>
            </a:r>
            <a:r>
              <a:rPr lang="en-US" sz="2223" b="1" dirty="0">
                <a:solidFill>
                  <a:srgbClr val="000000"/>
                </a:solidFill>
              </a:rPr>
              <a:t>two-part representation</a:t>
            </a:r>
            <a:r>
              <a:rPr lang="en-US" sz="2223" dirty="0">
                <a:solidFill>
                  <a:srgbClr val="000000"/>
                </a:solidFill>
              </a:rPr>
              <a:t> of event sequences that:</a:t>
            </a:r>
            <a:endParaRPr lang="en-US" sz="2001" dirty="0">
              <a:solidFill>
                <a:srgbClr val="000000"/>
              </a:solidFill>
            </a:endParaRPr>
          </a:p>
          <a:p>
            <a:pPr lvl="1"/>
            <a:r>
              <a:rPr lang="en-US" sz="2001" b="1" dirty="0">
                <a:solidFill>
                  <a:srgbClr val="000000"/>
                </a:solidFill>
              </a:rPr>
              <a:t>Quantifies</a:t>
            </a:r>
            <a:r>
              <a:rPr lang="en-US" sz="2001" dirty="0">
                <a:solidFill>
                  <a:srgbClr val="000000"/>
                </a:solidFill>
              </a:rPr>
              <a:t> </a:t>
            </a:r>
            <a:r>
              <a:rPr lang="en-US" sz="2001" b="1" dirty="0">
                <a:solidFill>
                  <a:srgbClr val="000000"/>
                </a:solidFill>
              </a:rPr>
              <a:t>visual complexity &amp; information loss</a:t>
            </a:r>
            <a:r>
              <a:rPr lang="en-US" sz="2001" dirty="0">
                <a:solidFill>
                  <a:srgbClr val="000000"/>
                </a:solidFill>
              </a:rPr>
              <a:t> in visual summaries</a:t>
            </a:r>
          </a:p>
          <a:p>
            <a:pPr lvl="1"/>
            <a:r>
              <a:rPr lang="en-US" sz="2001" dirty="0">
                <a:solidFill>
                  <a:srgbClr val="000000"/>
                </a:solidFill>
              </a:rPr>
              <a:t>Combined with the </a:t>
            </a:r>
            <a:r>
              <a:rPr lang="en-US" sz="2001" b="1" dirty="0">
                <a:solidFill>
                  <a:srgbClr val="000000"/>
                </a:solidFill>
              </a:rPr>
              <a:t>MDL principle</a:t>
            </a:r>
            <a:r>
              <a:rPr lang="en-US" sz="2001" dirty="0">
                <a:solidFill>
                  <a:srgbClr val="000000"/>
                </a:solidFill>
              </a:rPr>
              <a:t>, defines an optimal set of patterns for summary</a:t>
            </a:r>
          </a:p>
          <a:p>
            <a:r>
              <a:rPr lang="en-US" sz="2223" dirty="0">
                <a:solidFill>
                  <a:srgbClr val="000000"/>
                </a:solidFill>
              </a:rPr>
              <a:t>An efficient algorithm to optimize visual summary using LSH</a:t>
            </a:r>
          </a:p>
          <a:p>
            <a:r>
              <a:rPr lang="en-US" sz="2223" dirty="0">
                <a:solidFill>
                  <a:srgbClr val="000000"/>
                </a:solidFill>
              </a:rPr>
              <a:t>A visual analytics system that supports interactive analysis of </a:t>
            </a:r>
            <a:r>
              <a:rPr lang="en-US" sz="2223" b="1" dirty="0">
                <a:solidFill>
                  <a:srgbClr val="000000"/>
                </a:solidFill>
              </a:rPr>
              <a:t>real-world </a:t>
            </a:r>
            <a:r>
              <a:rPr lang="en-US" sz="2223" dirty="0">
                <a:solidFill>
                  <a:srgbClr val="000000"/>
                </a:solidFill>
              </a:rPr>
              <a:t>event sequences from </a:t>
            </a:r>
            <a:r>
              <a:rPr lang="en-US" sz="2223" b="1" dirty="0">
                <a:solidFill>
                  <a:srgbClr val="000000"/>
                </a:solidFill>
              </a:rPr>
              <a:t>different application domains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56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4" name="TextBox 13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217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/>
              <a:t>Evaluation &amp; Summary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3112" dirty="0">
                <a:solidFill>
                  <a:srgbClr val="1399A0"/>
                </a:solidFill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288137" y="1439704"/>
            <a:ext cx="11616432" cy="4632458"/>
          </a:xfrm>
          <a:solidFill>
            <a:scrgbClr r="0" g="0" b="0">
              <a:alpha val="0"/>
            </a:scrgbClr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</a:rPr>
              <a:t>Revise model representation to discover multiple patterns in a single sequence</a:t>
            </a:r>
          </a:p>
          <a:p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</a:rPr>
              <a:t>Towards </a:t>
            </a:r>
            <a:r>
              <a:rPr lang="en-US" altLang="zh-CN" sz="2223" b="1" dirty="0">
                <a:solidFill>
                  <a:srgbClr val="000000"/>
                </a:solidFill>
                <a:latin typeface="Bosch Office Sans" panose="020B0604020202020204"/>
              </a:rPr>
              <a:t>quantifiable visual designs </a:t>
            </a:r>
            <a:r>
              <a:rPr lang="en-US" altLang="zh-CN" sz="2223" dirty="0">
                <a:solidFill>
                  <a:srgbClr val="000000"/>
                </a:solidFill>
                <a:latin typeface="Bosch Office Sans" panose="020B0604020202020204"/>
              </a:rPr>
              <a:t>by applying the MDL principle to different types of data: graph/networks, time series … 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57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13" name="TextBox 12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14" name="Content Placeholder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22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15591" y="2841129"/>
            <a:ext cx="5489864" cy="580769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Introduction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846086" y="2331293"/>
            <a:ext cx="45719" cy="1783507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BEBADA"/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048000" y="2253676"/>
            <a:ext cx="6386146" cy="710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solidFill>
                  <a:srgbClr val="4276AA"/>
                </a:solidFill>
                <a:latin typeface="FuturaEF Book" charset="0"/>
                <a:ea typeface="FuturaEF Book" charset="0"/>
                <a:cs typeface="FuturaEF Book" charset="0"/>
              </a:rPr>
              <a:t>ViDX</a:t>
            </a:r>
            <a:r>
              <a:rPr lang="en-US" sz="2400" b="1" dirty="0">
                <a:solidFill>
                  <a:srgbClr val="4276AA"/>
                </a:solidFill>
                <a:latin typeface="FuturaEF Book" charset="0"/>
                <a:ea typeface="FuturaEF Book" charset="0"/>
                <a:cs typeface="FuturaEF Book" charset="0"/>
              </a:rPr>
              <a:t>: Visual Diagnostics of Assembly Line Performance in Smart Factories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515592" y="3274406"/>
            <a:ext cx="6330372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The </a:t>
            </a:r>
            <a:r>
              <a:rPr 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ViDX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 System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515591" y="3721183"/>
            <a:ext cx="6136409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Summary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 smtClean="0">
                <a:latin typeface="FuturaEF Book" charset="0"/>
                <a:ea typeface="FuturaEF Book" charset="0"/>
                <a:cs typeface="FuturaEF Book" charset="0"/>
              </a:rPr>
              <a:t>58</a:t>
            </a:r>
            <a:endParaRPr lang="en-US" sz="1350" dirty="0">
              <a:latin typeface="FuturaEF Book" charset="0"/>
              <a:ea typeface="FuturaEF Book" charset="0"/>
              <a:cs typeface="FuturaEF Book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27" name="TextBox 26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28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5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3090"/>
            <a:ext cx="12120524" cy="683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55542" y="6082137"/>
            <a:ext cx="1205449" cy="6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59201" y="3090"/>
            <a:ext cx="144066" cy="679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54"/>
          <p:cNvSpPr txBox="1">
            <a:spLocks noGrp="1"/>
          </p:cNvSpPr>
          <p:nvPr>
            <p:ph type="title"/>
          </p:nvPr>
        </p:nvSpPr>
        <p:spPr>
          <a:xfrm>
            <a:off x="288199" y="5109526"/>
            <a:ext cx="10982692" cy="1695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zh-CN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Panpan Xu et al. </a:t>
            </a:r>
            <a:r>
              <a:rPr lang="zh-CN" sz="26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CN" sz="26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8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6" name="Google Shape;1196;p54"/>
          <p:cNvGrpSpPr/>
          <p:nvPr/>
        </p:nvGrpSpPr>
        <p:grpSpPr>
          <a:xfrm>
            <a:off x="209086" y="3276702"/>
            <a:ext cx="9310165" cy="1276345"/>
            <a:chOff x="0" y="-1"/>
            <a:chExt cx="9310164" cy="1276343"/>
          </a:xfrm>
        </p:grpSpPr>
        <p:sp>
          <p:nvSpPr>
            <p:cNvPr id="1197" name="Google Shape;1197;p54"/>
            <p:cNvSpPr/>
            <p:nvPr/>
          </p:nvSpPr>
          <p:spPr>
            <a:xfrm>
              <a:off x="0" y="-1"/>
              <a:ext cx="9310164" cy="127634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50850" tIns="50850" rIns="50850" bIns="50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0" y="-1"/>
              <a:ext cx="5399864" cy="985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600" tIns="35600" rIns="35600" bIns="356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Best Paper Honorable Mention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IEEE VAST, Oct 2016</a:t>
              </a:r>
              <a:endParaRPr/>
            </a:p>
          </p:txBody>
        </p:sp>
      </p:grpSp>
      <p:sp>
        <p:nvSpPr>
          <p:cNvPr id="1199" name="Google Shape;1199;p54"/>
          <p:cNvSpPr/>
          <p:nvPr/>
        </p:nvSpPr>
        <p:spPr>
          <a:xfrm>
            <a:off x="288200" y="549341"/>
            <a:ext cx="11785130" cy="220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zh-CN" sz="5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ViDX</a:t>
            </a:r>
            <a:r>
              <a:rPr lang="zh-CN" sz="5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Visual Diagnostics </a:t>
            </a:r>
            <a:br>
              <a:rPr lang="zh-CN" sz="5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CN" sz="5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Assembly Line Performance </a:t>
            </a:r>
            <a:br>
              <a:rPr lang="zh-CN" sz="5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CN" sz="5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Smart Factories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23945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Introduction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FB8072"/>
                </a:solidFill>
              </a:rPr>
              <a:t>What is “Smart”? 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>
                <a:latin typeface="FuturaEF Book" charset="0"/>
                <a:ea typeface="FuturaEF Book" charset="0"/>
                <a:cs typeface="FuturaEF Book" charset="0"/>
              </a:rPr>
              <a:t>6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63418" y="1283855"/>
            <a:ext cx="998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Artificial intelligence</a:t>
            </a:r>
            <a:r>
              <a:rPr lang="en-US" sz="2400" dirty="0" smtClean="0"/>
              <a:t>: Simulate and extend human intelligence through computer programs. It summarizes patterns from phenomena and provides tools for people. </a:t>
            </a:r>
            <a:endParaRPr lang="en-US" sz="2400" dirty="0"/>
          </a:p>
        </p:txBody>
      </p:sp>
      <p:pic>
        <p:nvPicPr>
          <p:cNvPr id="11" name="Google Shape;1084;p5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51383" y="2547089"/>
            <a:ext cx="3717676" cy="2226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85;p50"/>
          <p:cNvSpPr/>
          <p:nvPr/>
        </p:nvSpPr>
        <p:spPr>
          <a:xfrm>
            <a:off x="4659014" y="5030097"/>
            <a:ext cx="3096346" cy="139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</a:pPr>
            <a:r>
              <a:rPr lang="en-US" altLang="zh-CN" sz="28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Go master</a:t>
            </a:r>
            <a:endParaRPr dirty="0"/>
          </a:p>
        </p:txBody>
      </p:sp>
      <p:pic>
        <p:nvPicPr>
          <p:cNvPr id="13" name="Google Shape;1086;p5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2551" y="2622484"/>
            <a:ext cx="3312368" cy="22038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87;p50"/>
          <p:cNvSpPr/>
          <p:nvPr/>
        </p:nvSpPr>
        <p:spPr>
          <a:xfrm>
            <a:off x="626566" y="5030097"/>
            <a:ext cx="3096347" cy="70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</a:pPr>
            <a:r>
              <a:rPr lang="en-US" altLang="zh-CN" sz="28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Super doctors</a:t>
            </a:r>
            <a:endParaRPr dirty="0"/>
          </a:p>
        </p:txBody>
      </p:sp>
      <p:pic>
        <p:nvPicPr>
          <p:cNvPr id="15" name="Google Shape;1088;p50"/>
          <p:cNvPicPr preferRelativeResize="0"/>
          <p:nvPr/>
        </p:nvPicPr>
        <p:blipFill rotWithShape="1">
          <a:blip r:embed="rId11">
            <a:alphaModFix/>
          </a:blip>
          <a:srcRect l="7068" r="8222" b="10904"/>
          <a:stretch/>
        </p:blipFill>
        <p:spPr>
          <a:xfrm>
            <a:off x="8475439" y="2544183"/>
            <a:ext cx="3181252" cy="221991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89;p50"/>
          <p:cNvSpPr/>
          <p:nvPr/>
        </p:nvSpPr>
        <p:spPr>
          <a:xfrm>
            <a:off x="8365538" y="5027889"/>
            <a:ext cx="3422270" cy="222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</a:pPr>
            <a:r>
              <a:rPr lang="en-US" altLang="zh-CN" sz="28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Smart eyes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965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55"/>
          <p:cNvPicPr preferRelativeResize="0"/>
          <p:nvPr/>
        </p:nvPicPr>
        <p:blipFill rotWithShape="1">
          <a:blip r:embed="rId3">
            <a:alphaModFix/>
          </a:blip>
          <a:srcRect l="17478"/>
          <a:stretch/>
        </p:blipFill>
        <p:spPr>
          <a:xfrm>
            <a:off x="270422" y="1669514"/>
            <a:ext cx="3885857" cy="3080788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rotWithShape="0">
              <a:srgbClr val="000000">
                <a:alpha val="7843"/>
              </a:srgbClr>
            </a:outerShdw>
          </a:effectLst>
        </p:spPr>
      </p:pic>
      <p:sp>
        <p:nvSpPr>
          <p:cNvPr id="1205" name="Google Shape;1205;p55"/>
          <p:cNvSpPr/>
          <p:nvPr/>
        </p:nvSpPr>
        <p:spPr>
          <a:xfrm>
            <a:off x="288200" y="291290"/>
            <a:ext cx="9688614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</p:txBody>
      </p:sp>
      <p:sp>
        <p:nvSpPr>
          <p:cNvPr id="1206" name="Google Shape;1206;p55"/>
          <p:cNvSpPr/>
          <p:nvPr/>
        </p:nvSpPr>
        <p:spPr>
          <a:xfrm>
            <a:off x="659752" y="6281334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/>
          </a:p>
        </p:txBody>
      </p:sp>
      <p:sp>
        <p:nvSpPr>
          <p:cNvPr id="1207" name="Google Shape;1207;p55"/>
          <p:cNvSpPr/>
          <p:nvPr/>
        </p:nvSpPr>
        <p:spPr>
          <a:xfrm>
            <a:off x="659752" y="6408481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/>
          </a:p>
        </p:txBody>
      </p:sp>
      <p:sp>
        <p:nvSpPr>
          <p:cNvPr id="1208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altLang="zh-CN" sz="1200" b="0" i="0" u="none" strike="noStrike" cap="none" dirty="0" smtClean="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 dirty="0"/>
          </a:p>
        </p:txBody>
      </p:sp>
      <p:sp>
        <p:nvSpPr>
          <p:cNvPr id="1209" name="Google Shape;1209;p55"/>
          <p:cNvSpPr txBox="1">
            <a:spLocks noGrp="1"/>
          </p:cNvSpPr>
          <p:nvPr>
            <p:ph type="title"/>
          </p:nvPr>
        </p:nvSpPr>
        <p:spPr>
          <a:xfrm>
            <a:off x="288199" y="723590"/>
            <a:ext cx="11250085" cy="43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2820" b="0" i="0" u="none" strike="noStrike" cap="none" dirty="0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Smart factories in Industry 4.0</a:t>
            </a:r>
            <a:endParaRPr dirty="0"/>
          </a:p>
        </p:txBody>
      </p:sp>
      <p:grpSp>
        <p:nvGrpSpPr>
          <p:cNvPr id="1210" name="Google Shape;1210;p55" descr="ConnectedManufacturing Bosch Software Innovations Industry 4.0"/>
          <p:cNvGrpSpPr/>
          <p:nvPr/>
        </p:nvGrpSpPr>
        <p:grpSpPr>
          <a:xfrm>
            <a:off x="4330339" y="2523171"/>
            <a:ext cx="2634393" cy="3133283"/>
            <a:chOff x="0" y="0"/>
            <a:chExt cx="2634391" cy="3133281"/>
          </a:xfrm>
        </p:grpSpPr>
        <p:pic>
          <p:nvPicPr>
            <p:cNvPr id="1211" name="Google Shape;1211;p55"/>
            <p:cNvPicPr preferRelativeResize="0"/>
            <p:nvPr/>
          </p:nvPicPr>
          <p:blipFill rotWithShape="1">
            <a:blip r:embed="rId4">
              <a:alphaModFix/>
            </a:blip>
            <a:srcRect l="32368" t="357" r="46240"/>
            <a:stretch/>
          </p:blipFill>
          <p:spPr>
            <a:xfrm>
              <a:off x="5297" y="5297"/>
              <a:ext cx="2619510" cy="3111507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212" name="Google Shape;1212;p55"/>
            <p:cNvSpPr/>
            <p:nvPr/>
          </p:nvSpPr>
          <p:spPr>
            <a:xfrm>
              <a:off x="0" y="0"/>
              <a:ext cx="2634391" cy="3133281"/>
            </a:xfrm>
            <a:prstGeom prst="rect">
              <a:avLst/>
            </a:prstGeom>
            <a:noFill/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3" name="Google Shape;1213;p55"/>
          <p:cNvSpPr/>
          <p:nvPr/>
        </p:nvSpPr>
        <p:spPr>
          <a:xfrm>
            <a:off x="270422" y="5898573"/>
            <a:ext cx="5286432" cy="26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50" tIns="50850" rIns="50850" bIns="50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*Image source: http://www.alamy.com/stock-photo/19th-century-factory.html</a:t>
            </a:r>
            <a:endParaRPr/>
          </a:p>
        </p:txBody>
      </p:sp>
      <p:sp>
        <p:nvSpPr>
          <p:cNvPr id="1214" name="Google Shape;1214;p55"/>
          <p:cNvSpPr/>
          <p:nvPr/>
        </p:nvSpPr>
        <p:spPr>
          <a:xfrm>
            <a:off x="270422" y="4807048"/>
            <a:ext cx="3646766" cy="33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Factories in the 19</a:t>
            </a:r>
            <a:r>
              <a:rPr lang="zh-CN" sz="22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century*.</a:t>
            </a:r>
            <a:endParaRPr/>
          </a:p>
        </p:txBody>
      </p:sp>
      <p:sp>
        <p:nvSpPr>
          <p:cNvPr id="1215" name="Google Shape;1215;p55"/>
          <p:cNvSpPr/>
          <p:nvPr/>
        </p:nvSpPr>
        <p:spPr>
          <a:xfrm>
            <a:off x="4335638" y="1669514"/>
            <a:ext cx="7703868" cy="680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Manufacturing today.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Towards Industry 4.0 (a.k.a. connected industry, industrial internet)</a:t>
            </a:r>
            <a:endParaRPr/>
          </a:p>
        </p:txBody>
      </p:sp>
      <p:pic>
        <p:nvPicPr>
          <p:cNvPr id="1216" name="Google Shape;1216;p55"/>
          <p:cNvPicPr preferRelativeResize="0"/>
          <p:nvPr/>
        </p:nvPicPr>
        <p:blipFill rotWithShape="1">
          <a:blip r:embed="rId5">
            <a:alphaModFix/>
          </a:blip>
          <a:srcRect l="45117" r="10719"/>
          <a:stretch/>
        </p:blipFill>
        <p:spPr>
          <a:xfrm>
            <a:off x="7073177" y="2528468"/>
            <a:ext cx="2447837" cy="3114721"/>
          </a:xfrm>
          <a:prstGeom prst="rect">
            <a:avLst/>
          </a:prstGeom>
          <a:noFill/>
          <a:ln>
            <a:noFill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  <p:pic>
        <p:nvPicPr>
          <p:cNvPr id="1217" name="Google Shape;1217;p55"/>
          <p:cNvPicPr preferRelativeResize="0"/>
          <p:nvPr/>
        </p:nvPicPr>
        <p:blipFill rotWithShape="1">
          <a:blip r:embed="rId6">
            <a:alphaModFix/>
          </a:blip>
          <a:srcRect l="30261" r="32800"/>
          <a:stretch/>
        </p:blipFill>
        <p:spPr>
          <a:xfrm>
            <a:off x="9634757" y="2530869"/>
            <a:ext cx="2406115" cy="3107648"/>
          </a:xfrm>
          <a:prstGeom prst="rect">
            <a:avLst/>
          </a:prstGeom>
          <a:noFill/>
          <a:ln>
            <a:noFill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  <p:grpSp>
        <p:nvGrpSpPr>
          <p:cNvPr id="1218" name="Google Shape;1218;p55"/>
          <p:cNvGrpSpPr/>
          <p:nvPr/>
        </p:nvGrpSpPr>
        <p:grpSpPr>
          <a:xfrm>
            <a:off x="4335638" y="5200754"/>
            <a:ext cx="2623796" cy="445553"/>
            <a:chOff x="0" y="-1"/>
            <a:chExt cx="2623795" cy="445552"/>
          </a:xfrm>
        </p:grpSpPr>
        <p:sp>
          <p:nvSpPr>
            <p:cNvPr id="1219" name="Google Shape;1219;p55"/>
            <p:cNvSpPr/>
            <p:nvPr/>
          </p:nvSpPr>
          <p:spPr>
            <a:xfrm>
              <a:off x="0" y="-1"/>
              <a:ext cx="2623795" cy="445552"/>
            </a:xfrm>
            <a:prstGeom prst="rect">
              <a:avLst/>
            </a:prstGeom>
            <a:solidFill>
              <a:srgbClr val="4276AA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5"/>
            <p:cNvSpPr/>
            <p:nvPr/>
          </p:nvSpPr>
          <p:spPr>
            <a:xfrm>
              <a:off x="0" y="19516"/>
              <a:ext cx="2623795" cy="406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2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Digitalized</a:t>
              </a:r>
              <a:endParaRPr/>
            </a:p>
          </p:txBody>
        </p:sp>
      </p:grpSp>
      <p:grpSp>
        <p:nvGrpSpPr>
          <p:cNvPr id="1221" name="Google Shape;1221;p55"/>
          <p:cNvGrpSpPr/>
          <p:nvPr/>
        </p:nvGrpSpPr>
        <p:grpSpPr>
          <a:xfrm>
            <a:off x="7073175" y="5200752"/>
            <a:ext cx="2447840" cy="445553"/>
            <a:chOff x="-1" y="-1"/>
            <a:chExt cx="2447838" cy="445552"/>
          </a:xfrm>
        </p:grpSpPr>
        <p:sp>
          <p:nvSpPr>
            <p:cNvPr id="1222" name="Google Shape;1222;p55"/>
            <p:cNvSpPr/>
            <p:nvPr/>
          </p:nvSpPr>
          <p:spPr>
            <a:xfrm>
              <a:off x="-1" y="-1"/>
              <a:ext cx="2447838" cy="445552"/>
            </a:xfrm>
            <a:prstGeom prst="rect">
              <a:avLst/>
            </a:prstGeom>
            <a:solidFill>
              <a:srgbClr val="4276AA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5"/>
            <p:cNvSpPr/>
            <p:nvPr/>
          </p:nvSpPr>
          <p:spPr>
            <a:xfrm>
              <a:off x="-1" y="19516"/>
              <a:ext cx="2447838" cy="406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2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Automated</a:t>
              </a:r>
              <a:endParaRPr/>
            </a:p>
          </p:txBody>
        </p:sp>
      </p:grpSp>
      <p:grpSp>
        <p:nvGrpSpPr>
          <p:cNvPr id="1224" name="Google Shape;1224;p55"/>
          <p:cNvGrpSpPr/>
          <p:nvPr/>
        </p:nvGrpSpPr>
        <p:grpSpPr>
          <a:xfrm>
            <a:off x="9634755" y="5200752"/>
            <a:ext cx="2447840" cy="445553"/>
            <a:chOff x="-1" y="-1"/>
            <a:chExt cx="2447838" cy="445552"/>
          </a:xfrm>
        </p:grpSpPr>
        <p:sp>
          <p:nvSpPr>
            <p:cNvPr id="1225" name="Google Shape;1225;p55"/>
            <p:cNvSpPr/>
            <p:nvPr/>
          </p:nvSpPr>
          <p:spPr>
            <a:xfrm>
              <a:off x="-1" y="-1"/>
              <a:ext cx="2447838" cy="445552"/>
            </a:xfrm>
            <a:prstGeom prst="rect">
              <a:avLst/>
            </a:prstGeom>
            <a:solidFill>
              <a:srgbClr val="4276AA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55"/>
            <p:cNvSpPr/>
            <p:nvPr/>
          </p:nvSpPr>
          <p:spPr>
            <a:xfrm>
              <a:off x="-1" y="19516"/>
              <a:ext cx="2447838" cy="406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2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Connected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59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56"/>
          <p:cNvSpPr/>
          <p:nvPr/>
        </p:nvSpPr>
        <p:spPr>
          <a:xfrm>
            <a:off x="288200" y="291290"/>
            <a:ext cx="9688614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232" name="Google Shape;1232;p56"/>
          <p:cNvSpPr/>
          <p:nvPr/>
        </p:nvSpPr>
        <p:spPr>
          <a:xfrm>
            <a:off x="659752" y="6281334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/>
          </a:p>
        </p:txBody>
      </p:sp>
      <p:sp>
        <p:nvSpPr>
          <p:cNvPr id="1233" name="Google Shape;1233;p56"/>
          <p:cNvSpPr/>
          <p:nvPr/>
        </p:nvSpPr>
        <p:spPr>
          <a:xfrm>
            <a:off x="659752" y="6408481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/>
          </a:p>
        </p:txBody>
      </p:sp>
      <p:pic>
        <p:nvPicPr>
          <p:cNvPr id="1235" name="Google Shape;1235;p56" descr="http://blog.bosch-si.com/wp-content/uploads/Image_Gallery_boschBPS_nov14_097-.jpg"/>
          <p:cNvPicPr preferRelativeResize="0"/>
          <p:nvPr/>
        </p:nvPicPr>
        <p:blipFill rotWithShape="1">
          <a:blip r:embed="rId3">
            <a:alphaModFix/>
          </a:blip>
          <a:srcRect l="22967" t="13568" r="42897" b="948"/>
          <a:stretch/>
        </p:blipFill>
        <p:spPr>
          <a:xfrm>
            <a:off x="297227" y="1444091"/>
            <a:ext cx="2690185" cy="4633736"/>
          </a:xfrm>
          <a:prstGeom prst="rect">
            <a:avLst/>
          </a:prstGeom>
          <a:noFill/>
          <a:ln w="9525" cap="flat" cmpd="sng">
            <a:solidFill>
              <a:srgbClr val="4276A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6" name="Google Shape;1236;p56"/>
          <p:cNvSpPr txBox="1">
            <a:spLocks noGrp="1"/>
          </p:cNvSpPr>
          <p:nvPr>
            <p:ph type="title"/>
          </p:nvPr>
        </p:nvSpPr>
        <p:spPr>
          <a:xfrm>
            <a:off x="288199" y="723590"/>
            <a:ext cx="11250085" cy="43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282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Big data in smart factories</a:t>
            </a:r>
            <a:endParaRPr/>
          </a:p>
        </p:txBody>
      </p:sp>
      <p:grpSp>
        <p:nvGrpSpPr>
          <p:cNvPr id="1237" name="Google Shape;1237;p56"/>
          <p:cNvGrpSpPr/>
          <p:nvPr/>
        </p:nvGrpSpPr>
        <p:grpSpPr>
          <a:xfrm>
            <a:off x="2670281" y="1701167"/>
            <a:ext cx="730946" cy="735009"/>
            <a:chOff x="0" y="0"/>
            <a:chExt cx="730944" cy="735007"/>
          </a:xfrm>
        </p:grpSpPr>
        <p:sp>
          <p:nvSpPr>
            <p:cNvPr id="1238" name="Google Shape;1238;p56"/>
            <p:cNvSpPr/>
            <p:nvPr/>
          </p:nvSpPr>
          <p:spPr>
            <a:xfrm>
              <a:off x="0" y="0"/>
              <a:ext cx="730944" cy="735007"/>
            </a:xfrm>
            <a:prstGeom prst="ellipse">
              <a:avLst/>
            </a:prstGeom>
            <a:solidFill>
              <a:srgbClr val="00A09D"/>
            </a:solidFill>
            <a:ln>
              <a:noFill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58414" y="278603"/>
              <a:ext cx="614116" cy="17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1200" b="1" i="1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Sensors</a:t>
              </a:r>
              <a:endParaRPr/>
            </a:p>
          </p:txBody>
        </p:sp>
      </p:grpSp>
      <p:cxnSp>
        <p:nvCxnSpPr>
          <p:cNvPr id="1240" name="Google Shape;1240;p56"/>
          <p:cNvCxnSpPr/>
          <p:nvPr/>
        </p:nvCxnSpPr>
        <p:spPr>
          <a:xfrm rot="10800000" flipH="1">
            <a:off x="3170073" y="2960631"/>
            <a:ext cx="3734402" cy="28196"/>
          </a:xfrm>
          <a:prstGeom prst="straightConnector1">
            <a:avLst/>
          </a:prstGeom>
          <a:noFill/>
          <a:ln w="12700" cap="flat" cmpd="sng">
            <a:solidFill>
              <a:srgbClr val="1891AB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1241" name="Google Shape;1241;p56"/>
          <p:cNvGrpSpPr/>
          <p:nvPr/>
        </p:nvGrpSpPr>
        <p:grpSpPr>
          <a:xfrm>
            <a:off x="2344264" y="2469675"/>
            <a:ext cx="1091700" cy="1069356"/>
            <a:chOff x="-1" y="-1"/>
            <a:chExt cx="1091698" cy="1069355"/>
          </a:xfrm>
        </p:grpSpPr>
        <p:sp>
          <p:nvSpPr>
            <p:cNvPr id="1242" name="Google Shape;1242;p56"/>
            <p:cNvSpPr/>
            <p:nvPr/>
          </p:nvSpPr>
          <p:spPr>
            <a:xfrm>
              <a:off x="-1" y="-1"/>
              <a:ext cx="1091698" cy="1069355"/>
            </a:xfrm>
            <a:prstGeom prst="ellipse">
              <a:avLst/>
            </a:prstGeom>
            <a:solidFill>
              <a:srgbClr val="1891AB"/>
            </a:solidFill>
            <a:ln>
              <a:noFill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30971" y="287026"/>
              <a:ext cx="1029755" cy="495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1100" b="1" i="1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Programmable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1100" b="1" i="1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Logic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1100" b="1" i="1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Controllers</a:t>
              </a:r>
              <a:endParaRPr/>
            </a:p>
          </p:txBody>
        </p:sp>
      </p:grpSp>
      <p:sp>
        <p:nvSpPr>
          <p:cNvPr id="1244" name="Google Shape;1244;p56"/>
          <p:cNvSpPr/>
          <p:nvPr/>
        </p:nvSpPr>
        <p:spPr>
          <a:xfrm>
            <a:off x="3401225" y="2068671"/>
            <a:ext cx="3514970" cy="65927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0"/>
                </a:lnTo>
                <a:lnTo>
                  <a:pt x="60000" y="120000"/>
                </a:lnTo>
                <a:lnTo>
                  <a:pt x="120000" y="120000"/>
                </a:lnTo>
              </a:path>
            </a:pathLst>
          </a:custGeom>
          <a:noFill/>
          <a:ln w="12700" cap="flat" cmpd="sng">
            <a:solidFill>
              <a:srgbClr val="00A09D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56"/>
          <p:cNvSpPr/>
          <p:nvPr/>
        </p:nvSpPr>
        <p:spPr>
          <a:xfrm rot="10800000" flipH="1">
            <a:off x="3035293" y="3248991"/>
            <a:ext cx="3880901" cy="535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0"/>
                </a:lnTo>
                <a:lnTo>
                  <a:pt x="60000" y="120000"/>
                </a:lnTo>
                <a:lnTo>
                  <a:pt x="120000" y="120000"/>
                </a:lnTo>
              </a:path>
            </a:pathLst>
          </a:custGeom>
          <a:noFill/>
          <a:ln w="12700" cap="flat" cmpd="sng">
            <a:solidFill>
              <a:srgbClr val="00A09D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56"/>
          <p:cNvSpPr/>
          <p:nvPr/>
        </p:nvSpPr>
        <p:spPr>
          <a:xfrm rot="10800000">
            <a:off x="3001602" y="4949602"/>
            <a:ext cx="3919735" cy="1412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0"/>
                </a:lnTo>
                <a:lnTo>
                  <a:pt x="60000" y="120000"/>
                </a:lnTo>
                <a:lnTo>
                  <a:pt x="120000" y="120000"/>
                </a:lnTo>
              </a:path>
            </a:pathLst>
          </a:custGeom>
          <a:noFill/>
          <a:ln w="12700" cap="flat" cmpd="sng">
            <a:solidFill>
              <a:srgbClr val="4276AA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56"/>
          <p:cNvSpPr/>
          <p:nvPr/>
        </p:nvSpPr>
        <p:spPr>
          <a:xfrm rot="10800000">
            <a:off x="2996460" y="5098036"/>
            <a:ext cx="3919734" cy="1412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0"/>
                </a:lnTo>
                <a:lnTo>
                  <a:pt x="60000" y="120000"/>
                </a:lnTo>
                <a:lnTo>
                  <a:pt x="120000" y="120000"/>
                </a:lnTo>
              </a:path>
            </a:pathLst>
          </a:custGeom>
          <a:noFill/>
          <a:ln w="12700" cap="flat" cmpd="sng">
            <a:solidFill>
              <a:srgbClr val="00A09D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56"/>
          <p:cNvSpPr/>
          <p:nvPr/>
        </p:nvSpPr>
        <p:spPr>
          <a:xfrm>
            <a:off x="5267041" y="2335584"/>
            <a:ext cx="1612293" cy="33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stream</a:t>
            </a:r>
            <a:endParaRPr/>
          </a:p>
        </p:txBody>
      </p:sp>
      <p:grpSp>
        <p:nvGrpSpPr>
          <p:cNvPr id="1249" name="Google Shape;1249;p56"/>
          <p:cNvGrpSpPr/>
          <p:nvPr/>
        </p:nvGrpSpPr>
        <p:grpSpPr>
          <a:xfrm>
            <a:off x="6892325" y="1643168"/>
            <a:ext cx="4799626" cy="4302933"/>
            <a:chOff x="0" y="0"/>
            <a:chExt cx="4799624" cy="4302931"/>
          </a:xfrm>
        </p:grpSpPr>
        <p:sp>
          <p:nvSpPr>
            <p:cNvPr id="1250" name="Google Shape;1250;p56"/>
            <p:cNvSpPr/>
            <p:nvPr/>
          </p:nvSpPr>
          <p:spPr>
            <a:xfrm>
              <a:off x="0" y="0"/>
              <a:ext cx="4799624" cy="4302931"/>
            </a:xfrm>
            <a:prstGeom prst="roundRect">
              <a:avLst>
                <a:gd name="adj" fmla="val 5198"/>
              </a:avLst>
            </a:prstGeom>
            <a:solidFill>
              <a:srgbClr val="00A09D">
                <a:alpha val="5882"/>
              </a:srgbClr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1" name="Google Shape;1251;p56"/>
            <p:cNvGrpSpPr/>
            <p:nvPr/>
          </p:nvGrpSpPr>
          <p:grpSpPr>
            <a:xfrm>
              <a:off x="94391" y="500155"/>
              <a:ext cx="4573166" cy="3427524"/>
              <a:chOff x="0" y="0"/>
              <a:chExt cx="4573164" cy="3427523"/>
            </a:xfrm>
          </p:grpSpPr>
          <p:grpSp>
            <p:nvGrpSpPr>
              <p:cNvPr id="1252" name="Google Shape;1252;p56"/>
              <p:cNvGrpSpPr/>
              <p:nvPr/>
            </p:nvGrpSpPr>
            <p:grpSpPr>
              <a:xfrm>
                <a:off x="0" y="0"/>
                <a:ext cx="2199037" cy="1641006"/>
                <a:chOff x="0" y="0"/>
                <a:chExt cx="2199035" cy="1641005"/>
              </a:xfrm>
            </p:grpSpPr>
            <p:sp>
              <p:nvSpPr>
                <p:cNvPr id="1253" name="Google Shape;1253;p56"/>
                <p:cNvSpPr/>
                <p:nvPr/>
              </p:nvSpPr>
              <p:spPr>
                <a:xfrm>
                  <a:off x="0" y="0"/>
                  <a:ext cx="2199035" cy="1641005"/>
                </a:xfrm>
                <a:prstGeom prst="roundRect">
                  <a:avLst>
                    <a:gd name="adj" fmla="val 9372"/>
                  </a:avLst>
                </a:prstGeom>
                <a:solidFill>
                  <a:srgbClr val="1891AB"/>
                </a:solidFill>
                <a:ln>
                  <a:noFill/>
                </a:ln>
                <a:effectLst>
                  <a:outerShdw blurRad="635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50850" tIns="50850" rIns="50850" bIns="508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4" name="Google Shape;1254;p56"/>
                <p:cNvSpPr/>
                <p:nvPr/>
              </p:nvSpPr>
              <p:spPr>
                <a:xfrm>
                  <a:off x="45045" y="439443"/>
                  <a:ext cx="2108944" cy="7621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50" tIns="50850" rIns="50850" bIns="508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rPr lang="zh-CN" sz="22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Status</a:t>
                  </a:r>
                  <a:endParaRPr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rPr lang="zh-CN" sz="22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Monitoring</a:t>
                  </a:r>
                  <a:endParaRPr/>
                </a:p>
              </p:txBody>
            </p:sp>
          </p:grpSp>
          <p:grpSp>
            <p:nvGrpSpPr>
              <p:cNvPr id="1255" name="Google Shape;1255;p56"/>
              <p:cNvGrpSpPr/>
              <p:nvPr/>
            </p:nvGrpSpPr>
            <p:grpSpPr>
              <a:xfrm>
                <a:off x="0" y="1918562"/>
                <a:ext cx="2170324" cy="1508960"/>
                <a:chOff x="0" y="0"/>
                <a:chExt cx="2170323" cy="1508958"/>
              </a:xfrm>
            </p:grpSpPr>
            <p:sp>
              <p:nvSpPr>
                <p:cNvPr id="1256" name="Google Shape;1256;p56"/>
                <p:cNvSpPr/>
                <p:nvPr/>
              </p:nvSpPr>
              <p:spPr>
                <a:xfrm>
                  <a:off x="0" y="0"/>
                  <a:ext cx="2170323" cy="1508958"/>
                </a:xfrm>
                <a:prstGeom prst="roundRect">
                  <a:avLst>
                    <a:gd name="adj" fmla="val 9372"/>
                  </a:avLst>
                </a:prstGeom>
                <a:solidFill>
                  <a:srgbClr val="00A09D"/>
                </a:solidFill>
                <a:ln>
                  <a:noFill/>
                </a:ln>
                <a:effectLst>
                  <a:outerShdw blurRad="635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50850" tIns="50850" rIns="50850" bIns="508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7" name="Google Shape;1257;p56"/>
                <p:cNvSpPr/>
                <p:nvPr/>
              </p:nvSpPr>
              <p:spPr>
                <a:xfrm>
                  <a:off x="41420" y="373419"/>
                  <a:ext cx="2087483" cy="7621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50" tIns="50850" rIns="50850" bIns="508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rPr lang="zh-CN" sz="22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Predictive Maintenance</a:t>
                  </a:r>
                  <a:endParaRPr/>
                </a:p>
              </p:txBody>
            </p:sp>
          </p:grpSp>
          <p:grpSp>
            <p:nvGrpSpPr>
              <p:cNvPr id="1258" name="Google Shape;1258;p56"/>
              <p:cNvGrpSpPr/>
              <p:nvPr/>
            </p:nvGrpSpPr>
            <p:grpSpPr>
              <a:xfrm>
                <a:off x="2368319" y="1918563"/>
                <a:ext cx="2204845" cy="1508960"/>
                <a:chOff x="0" y="0"/>
                <a:chExt cx="2204843" cy="1508958"/>
              </a:xfrm>
            </p:grpSpPr>
            <p:sp>
              <p:nvSpPr>
                <p:cNvPr id="1259" name="Google Shape;1259;p56"/>
                <p:cNvSpPr/>
                <p:nvPr/>
              </p:nvSpPr>
              <p:spPr>
                <a:xfrm>
                  <a:off x="0" y="0"/>
                  <a:ext cx="2204843" cy="1508958"/>
                </a:xfrm>
                <a:prstGeom prst="roundRect">
                  <a:avLst>
                    <a:gd name="adj" fmla="val 9372"/>
                  </a:avLst>
                </a:prstGeom>
                <a:solidFill>
                  <a:srgbClr val="1891AB"/>
                </a:solidFill>
                <a:ln>
                  <a:noFill/>
                </a:ln>
                <a:effectLst>
                  <a:outerShdw blurRad="635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50850" tIns="50850" rIns="50850" bIns="508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0" name="Google Shape;1260;p56"/>
                <p:cNvSpPr/>
                <p:nvPr/>
              </p:nvSpPr>
              <p:spPr>
                <a:xfrm>
                  <a:off x="41420" y="373419"/>
                  <a:ext cx="2122002" cy="7621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50" tIns="50850" rIns="50850" bIns="508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rPr lang="zh-CN" sz="22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Process Optimization</a:t>
                  </a:r>
                  <a:endParaRPr/>
                </a:p>
              </p:txBody>
            </p:sp>
          </p:grpSp>
          <p:grpSp>
            <p:nvGrpSpPr>
              <p:cNvPr id="1261" name="Google Shape;1261;p56"/>
              <p:cNvGrpSpPr/>
              <p:nvPr/>
            </p:nvGrpSpPr>
            <p:grpSpPr>
              <a:xfrm>
                <a:off x="2368319" y="0"/>
                <a:ext cx="2204845" cy="1661867"/>
                <a:chOff x="0" y="0"/>
                <a:chExt cx="2204843" cy="1661866"/>
              </a:xfrm>
            </p:grpSpPr>
            <p:sp>
              <p:nvSpPr>
                <p:cNvPr id="1262" name="Google Shape;1262;p56"/>
                <p:cNvSpPr/>
                <p:nvPr/>
              </p:nvSpPr>
              <p:spPr>
                <a:xfrm>
                  <a:off x="0" y="0"/>
                  <a:ext cx="2204843" cy="1661866"/>
                </a:xfrm>
                <a:prstGeom prst="roundRect">
                  <a:avLst>
                    <a:gd name="adj" fmla="val 9372"/>
                  </a:avLst>
                </a:prstGeom>
                <a:solidFill>
                  <a:srgbClr val="00A09D"/>
                </a:solidFill>
                <a:ln>
                  <a:noFill/>
                </a:ln>
                <a:effectLst>
                  <a:outerShdw blurRad="635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50850" tIns="50850" rIns="50850" bIns="508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3" name="Google Shape;1263;p56"/>
                <p:cNvSpPr/>
                <p:nvPr/>
              </p:nvSpPr>
              <p:spPr>
                <a:xfrm>
                  <a:off x="45617" y="475273"/>
                  <a:ext cx="2113608" cy="7113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50" tIns="50850" rIns="50850" bIns="508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rPr lang="zh-CN" sz="2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Performance</a:t>
                  </a:r>
                  <a:endParaRPr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rPr lang="zh-CN" sz="2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Troubleshooting</a:t>
                  </a:r>
                  <a:endParaRPr/>
                </a:p>
              </p:txBody>
            </p:sp>
          </p:grpSp>
        </p:grpSp>
      </p:grpSp>
      <p:grpSp>
        <p:nvGrpSpPr>
          <p:cNvPr id="1264" name="Google Shape;1264;p56"/>
          <p:cNvGrpSpPr/>
          <p:nvPr/>
        </p:nvGrpSpPr>
        <p:grpSpPr>
          <a:xfrm>
            <a:off x="7777344" y="3221801"/>
            <a:ext cx="2986103" cy="1395357"/>
            <a:chOff x="0" y="-1"/>
            <a:chExt cx="2986101" cy="1395355"/>
          </a:xfrm>
        </p:grpSpPr>
        <p:sp>
          <p:nvSpPr>
            <p:cNvPr id="1265" name="Google Shape;1265;p56"/>
            <p:cNvSpPr/>
            <p:nvPr/>
          </p:nvSpPr>
          <p:spPr>
            <a:xfrm>
              <a:off x="0" y="-1"/>
              <a:ext cx="2986101" cy="139535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60000" y="0"/>
                  </a:lnTo>
                  <a:lnTo>
                    <a:pt x="120000" y="60000"/>
                  </a:lnTo>
                  <a:lnTo>
                    <a:pt x="60000" y="120000"/>
                  </a:lnTo>
                  <a:close/>
                </a:path>
              </a:pathLst>
            </a:custGeom>
            <a:solidFill>
              <a:srgbClr val="4276AA"/>
            </a:solidFill>
            <a:ln>
              <a:noFill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746525" y="342018"/>
              <a:ext cx="1493051" cy="711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Visual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Analytics</a:t>
              </a:r>
              <a:endParaRPr/>
            </a:p>
          </p:txBody>
        </p:sp>
      </p:grpSp>
      <p:sp>
        <p:nvSpPr>
          <p:cNvPr id="1267" name="Google Shape;1267;p56"/>
          <p:cNvSpPr/>
          <p:nvPr/>
        </p:nvSpPr>
        <p:spPr>
          <a:xfrm>
            <a:off x="3473743" y="1643168"/>
            <a:ext cx="1483644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humidity, pressure, …</a:t>
            </a:r>
            <a:endParaRPr/>
          </a:p>
        </p:txBody>
      </p:sp>
      <p:sp>
        <p:nvSpPr>
          <p:cNvPr id="1268" name="Google Shape;1268;p56"/>
          <p:cNvSpPr/>
          <p:nvPr/>
        </p:nvSpPr>
        <p:spPr>
          <a:xfrm>
            <a:off x="3496607" y="2534603"/>
            <a:ext cx="124083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 time,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progress, error, …</a:t>
            </a:r>
            <a:endParaRPr/>
          </a:p>
        </p:txBody>
      </p:sp>
      <p:sp>
        <p:nvSpPr>
          <p:cNvPr id="1269" name="Google Shape;1269;p56"/>
          <p:cNvSpPr/>
          <p:nvPr/>
        </p:nvSpPr>
        <p:spPr>
          <a:xfrm>
            <a:off x="2122173" y="3215684"/>
            <a:ext cx="281303" cy="284693"/>
          </a:xfrm>
          <a:prstGeom prst="ellipse">
            <a:avLst/>
          </a:prstGeom>
          <a:solidFill>
            <a:srgbClr val="1891AB"/>
          </a:solidFill>
          <a:ln>
            <a:noFill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56"/>
          <p:cNvSpPr/>
          <p:nvPr/>
        </p:nvSpPr>
        <p:spPr>
          <a:xfrm rot="10800000" flipH="1">
            <a:off x="2403473" y="3110413"/>
            <a:ext cx="4514957" cy="247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0"/>
                </a:lnTo>
                <a:lnTo>
                  <a:pt x="60000" y="120000"/>
                </a:lnTo>
                <a:lnTo>
                  <a:pt x="120000" y="120000"/>
                </a:lnTo>
              </a:path>
            </a:pathLst>
          </a:custGeom>
          <a:noFill/>
          <a:ln w="12700" cap="flat" cmpd="sng">
            <a:solidFill>
              <a:srgbClr val="1891AB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1" name="Google Shape;1271;p56"/>
          <p:cNvGrpSpPr/>
          <p:nvPr/>
        </p:nvGrpSpPr>
        <p:grpSpPr>
          <a:xfrm>
            <a:off x="2528661" y="3522458"/>
            <a:ext cx="506634" cy="523743"/>
            <a:chOff x="-1" y="0"/>
            <a:chExt cx="506632" cy="523742"/>
          </a:xfrm>
        </p:grpSpPr>
        <p:sp>
          <p:nvSpPr>
            <p:cNvPr id="1272" name="Google Shape;1272;p56"/>
            <p:cNvSpPr/>
            <p:nvPr/>
          </p:nvSpPr>
          <p:spPr>
            <a:xfrm>
              <a:off x="-1" y="0"/>
              <a:ext cx="506632" cy="523742"/>
            </a:xfrm>
            <a:prstGeom prst="ellipse">
              <a:avLst/>
            </a:prstGeom>
            <a:solidFill>
              <a:srgbClr val="00A09D"/>
            </a:solidFill>
            <a:ln>
              <a:noFill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39535" y="172970"/>
              <a:ext cx="427560" cy="17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zh-CN" sz="1200" b="1" i="1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RFID*</a:t>
              </a:r>
              <a:endParaRPr/>
            </a:p>
          </p:txBody>
        </p:sp>
      </p:grpSp>
      <p:sp>
        <p:nvSpPr>
          <p:cNvPr id="1274" name="Google Shape;1274;p56"/>
          <p:cNvSpPr/>
          <p:nvPr/>
        </p:nvSpPr>
        <p:spPr>
          <a:xfrm>
            <a:off x="3119112" y="3539029"/>
            <a:ext cx="1639094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 tracking info, …</a:t>
            </a:r>
            <a:endParaRPr/>
          </a:p>
        </p:txBody>
      </p:sp>
      <p:sp>
        <p:nvSpPr>
          <p:cNvPr id="1275" name="Google Shape;1275;p56"/>
          <p:cNvSpPr/>
          <p:nvPr/>
        </p:nvSpPr>
        <p:spPr>
          <a:xfrm>
            <a:off x="2354738" y="2186249"/>
            <a:ext cx="409150" cy="407328"/>
          </a:xfrm>
          <a:prstGeom prst="ellipse">
            <a:avLst/>
          </a:prstGeom>
          <a:solidFill>
            <a:srgbClr val="00A09D"/>
          </a:solidFill>
          <a:ln>
            <a:noFill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56"/>
          <p:cNvSpPr/>
          <p:nvPr/>
        </p:nvSpPr>
        <p:spPr>
          <a:xfrm>
            <a:off x="2746939" y="2396273"/>
            <a:ext cx="4161683" cy="44085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0"/>
                </a:lnTo>
                <a:lnTo>
                  <a:pt x="60000" y="120000"/>
                </a:lnTo>
                <a:lnTo>
                  <a:pt x="120000" y="120000"/>
                </a:lnTo>
              </a:path>
            </a:pathLst>
          </a:custGeom>
          <a:noFill/>
          <a:ln w="12700" cap="flat" cmpd="sng">
            <a:solidFill>
              <a:srgbClr val="00A09D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56"/>
          <p:cNvSpPr/>
          <p:nvPr/>
        </p:nvSpPr>
        <p:spPr>
          <a:xfrm rot="10800000">
            <a:off x="3008178" y="4656692"/>
            <a:ext cx="3919735" cy="1412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0"/>
                </a:lnTo>
                <a:lnTo>
                  <a:pt x="60000" y="120000"/>
                </a:lnTo>
                <a:lnTo>
                  <a:pt x="120000" y="120000"/>
                </a:lnTo>
              </a:path>
            </a:pathLst>
          </a:custGeom>
          <a:noFill/>
          <a:ln w="12700" cap="flat" cmpd="sng">
            <a:solidFill>
              <a:srgbClr val="00A09D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56"/>
          <p:cNvSpPr/>
          <p:nvPr/>
        </p:nvSpPr>
        <p:spPr>
          <a:xfrm rot="10800000">
            <a:off x="3012525" y="4799925"/>
            <a:ext cx="3919735" cy="1412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0"/>
                </a:lnTo>
                <a:lnTo>
                  <a:pt x="60000" y="120000"/>
                </a:lnTo>
                <a:lnTo>
                  <a:pt x="120000" y="120000"/>
                </a:lnTo>
              </a:path>
            </a:pathLst>
          </a:custGeom>
          <a:noFill/>
          <a:ln w="12700" cap="flat" cmpd="sng">
            <a:solidFill>
              <a:srgbClr val="4276AA"/>
            </a:solidFill>
            <a:prstDash val="solid"/>
            <a:miter lim="8000"/>
            <a:headEnd type="none" w="sm" len="sm"/>
            <a:tailEnd type="triangle" w="med" len="med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56"/>
          <p:cNvSpPr/>
          <p:nvPr/>
        </p:nvSpPr>
        <p:spPr>
          <a:xfrm>
            <a:off x="6752018" y="6126188"/>
            <a:ext cx="3508759" cy="317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50" tIns="50850" rIns="50850" bIns="50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RFID: Radio frequency identification</a:t>
            </a:r>
            <a:endParaRPr dirty="0"/>
          </a:p>
        </p:txBody>
      </p:sp>
      <p:sp>
        <p:nvSpPr>
          <p:cNvPr id="1280" name="Google Shape;1280;p56"/>
          <p:cNvSpPr/>
          <p:nvPr/>
        </p:nvSpPr>
        <p:spPr>
          <a:xfrm>
            <a:off x="3092620" y="5186616"/>
            <a:ext cx="3816661" cy="33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Data-driven decision making</a:t>
            </a:r>
            <a:endParaRPr/>
          </a:p>
        </p:txBody>
      </p:sp>
      <p:sp>
        <p:nvSpPr>
          <p:cNvPr id="52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altLang="zh-CN" sz="1200" b="0" i="0" u="none" strike="noStrike" cap="none" dirty="0" smtClean="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rPr>
              <a:t>61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75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542" y="6082137"/>
            <a:ext cx="1205449" cy="6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723524"/>
            <a:ext cx="12120524" cy="1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57"/>
          <p:cNvSpPr/>
          <p:nvPr/>
        </p:nvSpPr>
        <p:spPr>
          <a:xfrm>
            <a:off x="288200" y="291290"/>
            <a:ext cx="9688614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288" name="Google Shape;1288;p57"/>
          <p:cNvSpPr/>
          <p:nvPr/>
        </p:nvSpPr>
        <p:spPr>
          <a:xfrm>
            <a:off x="659752" y="6281334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/>
          </a:p>
        </p:txBody>
      </p:sp>
      <p:sp>
        <p:nvSpPr>
          <p:cNvPr id="1289" name="Google Shape;1289;p57"/>
          <p:cNvSpPr/>
          <p:nvPr/>
        </p:nvSpPr>
        <p:spPr>
          <a:xfrm>
            <a:off x="659752" y="6408481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/>
          </a:p>
        </p:txBody>
      </p:sp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288200" y="723590"/>
            <a:ext cx="9688614" cy="43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282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Challenges of real manufacturing data</a:t>
            </a:r>
            <a:endParaRPr/>
          </a:p>
        </p:txBody>
      </p:sp>
      <p:sp>
        <p:nvSpPr>
          <p:cNvPr id="1292" name="Google Shape;1292;p57"/>
          <p:cNvSpPr txBox="1">
            <a:spLocks noGrp="1"/>
          </p:cNvSpPr>
          <p:nvPr>
            <p:ph type="body" idx="1"/>
          </p:nvPr>
        </p:nvSpPr>
        <p:spPr>
          <a:xfrm>
            <a:off x="296676" y="4779066"/>
            <a:ext cx="6238690" cy="12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4242" marR="0" lvl="0" indent="-264242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2"/>
              <a:buFont typeface="Noto Sans Symbols"/>
              <a:buChar char="▶"/>
            </a:pPr>
            <a:r>
              <a:rPr lang="zh-CN" sz="25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volume &amp; speed</a:t>
            </a:r>
            <a:endParaRPr/>
          </a:p>
          <a:p>
            <a:pPr marL="470709" marR="0" lvl="1" indent="-191309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34"/>
              <a:buFont typeface="Noto Sans Symbols"/>
              <a:buChar char="●"/>
            </a:pPr>
            <a:r>
              <a:rPr lang="zh-CN" sz="213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 cycle time </a:t>
            </a:r>
            <a:r>
              <a:rPr lang="zh-CN" sz="2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(time to finish one step)</a:t>
            </a:r>
            <a:endParaRPr sz="15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0709" marR="0" lvl="1" indent="-191309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34"/>
              <a:buFont typeface="Noto Sans Symbols"/>
              <a:buChar char="●"/>
            </a:pPr>
            <a:r>
              <a:rPr lang="zh-CN" sz="213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throughput</a:t>
            </a:r>
            <a:endParaRPr/>
          </a:p>
        </p:txBody>
      </p:sp>
      <p:sp>
        <p:nvSpPr>
          <p:cNvPr id="1293" name="Google Shape;1293;p57"/>
          <p:cNvSpPr/>
          <p:nvPr/>
        </p:nvSpPr>
        <p:spPr>
          <a:xfrm>
            <a:off x="6396559" y="4840286"/>
            <a:ext cx="5528549" cy="117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2414" marR="0" lvl="0" indent="-272414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▶"/>
            </a:pPr>
            <a:r>
              <a:rPr lang="zh-CN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complexity</a:t>
            </a:r>
            <a:endParaRPr/>
          </a:p>
          <a:p>
            <a:pPr marL="485266" marR="0" lvl="1" indent="-205866" algn="l" rtl="0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‒"/>
            </a:pPr>
            <a:r>
              <a:rPr lang="zh-CN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 to hundreds of measurements </a:t>
            </a: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along a </a:t>
            </a:r>
            <a:r>
              <a:rPr lang="zh-CN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</a:t>
            </a: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manufacturing line</a:t>
            </a:r>
            <a:endParaRPr/>
          </a:p>
        </p:txBody>
      </p:sp>
      <p:pic>
        <p:nvPicPr>
          <p:cNvPr id="1294" name="Google Shape;1294;p57" descr="Production Performance Manager Bosch Software Innovations"/>
          <p:cNvPicPr preferRelativeResize="0"/>
          <p:nvPr/>
        </p:nvPicPr>
        <p:blipFill rotWithShape="1">
          <a:blip r:embed="rId5">
            <a:alphaModFix/>
          </a:blip>
          <a:srcRect r="266"/>
          <a:stretch/>
        </p:blipFill>
        <p:spPr>
          <a:xfrm>
            <a:off x="457023" y="1663961"/>
            <a:ext cx="11056424" cy="282690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12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altLang="zh-CN" sz="1200" b="0" i="0" u="none" strike="noStrike" cap="none" dirty="0" smtClean="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rPr>
              <a:t>62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78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8"/>
          <p:cNvSpPr txBox="1">
            <a:spLocks noGrp="1"/>
          </p:cNvSpPr>
          <p:nvPr>
            <p:ph type="title"/>
          </p:nvPr>
        </p:nvSpPr>
        <p:spPr>
          <a:xfrm>
            <a:off x="288200" y="723590"/>
            <a:ext cx="9688614" cy="43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282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Our work</a:t>
            </a:r>
            <a:endParaRPr/>
          </a:p>
        </p:txBody>
      </p:sp>
      <p:sp>
        <p:nvSpPr>
          <p:cNvPr id="1300" name="Google Shape;1300;p58"/>
          <p:cNvSpPr txBox="1">
            <a:spLocks noGrp="1"/>
          </p:cNvSpPr>
          <p:nvPr>
            <p:ph type="body" idx="1"/>
          </p:nvPr>
        </p:nvSpPr>
        <p:spPr>
          <a:xfrm>
            <a:off x="3311091" y="1238601"/>
            <a:ext cx="8544290" cy="463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8307" marR="0" lvl="0" indent="-268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4"/>
              <a:buFont typeface="Noto Sans Symbols"/>
              <a:buChar char="▶"/>
            </a:pPr>
            <a:r>
              <a:rPr lang="zh-CN" sz="2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Raise the awareness of this </a:t>
            </a:r>
            <a:r>
              <a:rPr lang="zh-CN" sz="213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new, important and exciting research area</a:t>
            </a:r>
            <a:r>
              <a:rPr lang="zh-CN" sz="2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visual analytics </a:t>
            </a:r>
            <a:endParaRPr/>
          </a:p>
          <a:p>
            <a:pPr marL="268307" marR="0" lvl="0" indent="-268307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134"/>
              <a:buFont typeface="Noto Sans Symbols"/>
              <a:buChar char="▶"/>
            </a:pPr>
            <a:r>
              <a:rPr lang="zh-CN" sz="2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ViDX: The </a:t>
            </a:r>
            <a:r>
              <a:rPr lang="zh-CN" sz="213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r>
              <a:rPr lang="zh-CN" sz="2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analytics system for </a:t>
            </a:r>
            <a:r>
              <a:rPr lang="zh-CN" sz="213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manufacturing data </a:t>
            </a:r>
            <a:r>
              <a:rPr lang="zh-CN" sz="2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zh-CN" sz="213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industry 4.0 </a:t>
            </a:r>
            <a:r>
              <a:rPr lang="zh-CN" sz="2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applications.</a:t>
            </a:r>
            <a:endParaRPr/>
          </a:p>
          <a:p>
            <a:pPr marL="472638" marR="0" lvl="1" indent="-1932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40"/>
              <a:buFont typeface="Noto Sans Symbols"/>
              <a:buChar char="●"/>
            </a:pPr>
            <a:r>
              <a:rPr lang="zh-CN" sz="19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provided by Bosch Anderson plant at South Carolina producing hydraulic modules, electronic modules and sensor elements in cars (deployment in progress)  </a:t>
            </a:r>
            <a:endParaRPr sz="213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307" marR="0" lvl="0" indent="-268307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2134"/>
              <a:buFont typeface="Noto Sans Symbols"/>
              <a:buChar char="▶"/>
            </a:pPr>
            <a:r>
              <a:rPr lang="zh-CN" sz="2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Addressing challenges with novel visualization &amp; interaction </a:t>
            </a:r>
            <a:endParaRPr/>
          </a:p>
          <a:p>
            <a:pPr marL="470709" marR="0" lvl="1" indent="-1913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34"/>
              <a:buFont typeface="Noto Sans Symbols"/>
              <a:buChar char="●"/>
            </a:pPr>
            <a:r>
              <a:rPr lang="zh-CN" sz="213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user: </a:t>
            </a:r>
            <a:r>
              <a:rPr lang="zh-CN" sz="2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 floor technicians/operators and managers </a:t>
            </a:r>
            <a:endParaRPr sz="15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0709" marR="0" lvl="1" indent="-1913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34"/>
              <a:buFont typeface="Noto Sans Symbols"/>
              <a:buChar char="●"/>
            </a:pPr>
            <a:r>
              <a:rPr lang="zh-CN" sz="213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r>
              <a:rPr lang="zh-CN" sz="2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intuitive status monitoring &amp; easy performance troubleshooting on assembly lines</a:t>
            </a:r>
            <a:endParaRPr sz="15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0709" marR="0" lvl="1" indent="-1913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34"/>
              <a:buFont typeface="Noto Sans Symbols"/>
              <a:buChar char="●"/>
            </a:pPr>
            <a:r>
              <a:rPr lang="zh-CN" sz="213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zh-CN" sz="21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complex, large scale manufacturing process data</a:t>
            </a:r>
            <a:r>
              <a:rPr lang="zh-CN" sz="213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301" name="Google Shape;1301;p58"/>
          <p:cNvSpPr/>
          <p:nvPr/>
        </p:nvSpPr>
        <p:spPr>
          <a:xfrm>
            <a:off x="288200" y="291290"/>
            <a:ext cx="9688614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302" name="Google Shape;1302;p58"/>
          <p:cNvSpPr/>
          <p:nvPr/>
        </p:nvSpPr>
        <p:spPr>
          <a:xfrm>
            <a:off x="659752" y="6281334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/>
          </a:p>
        </p:txBody>
      </p:sp>
      <p:sp>
        <p:nvSpPr>
          <p:cNvPr id="1303" name="Google Shape;1303;p58"/>
          <p:cNvSpPr/>
          <p:nvPr/>
        </p:nvSpPr>
        <p:spPr>
          <a:xfrm>
            <a:off x="659752" y="6408481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/>
          </a:p>
        </p:txBody>
      </p:sp>
      <p:pic>
        <p:nvPicPr>
          <p:cNvPr id="1305" name="Google Shape;1305;p58" descr="http://blog.bosch-si.com/wp-content/uploads/Image_Gallery_boschBPS_nov14_097-.jpg"/>
          <p:cNvPicPr preferRelativeResize="0"/>
          <p:nvPr/>
        </p:nvPicPr>
        <p:blipFill rotWithShape="1">
          <a:blip r:embed="rId3">
            <a:alphaModFix/>
          </a:blip>
          <a:srcRect l="22967" t="13568" r="42897" b="948"/>
          <a:stretch/>
        </p:blipFill>
        <p:spPr>
          <a:xfrm>
            <a:off x="297227" y="1238601"/>
            <a:ext cx="2690185" cy="4839098"/>
          </a:xfrm>
          <a:prstGeom prst="rect">
            <a:avLst/>
          </a:prstGeom>
          <a:noFill/>
          <a:ln w="9525" cap="flat" cmpd="sng">
            <a:solidFill>
              <a:srgbClr val="4276A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altLang="zh-CN" sz="1200" b="0" i="0" u="none" strike="noStrike" cap="none" dirty="0" smtClean="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rPr>
              <a:t>63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108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59" descr="http://s3-eu-central-1.amazonaws.com/centaur-wp/theengineer/prod/content/uploads/2015/06/08073000/Interview-shopfloor.jpg"/>
          <p:cNvGrpSpPr/>
          <p:nvPr/>
        </p:nvGrpSpPr>
        <p:grpSpPr>
          <a:xfrm>
            <a:off x="342589" y="1528855"/>
            <a:ext cx="6238549" cy="4499057"/>
            <a:chOff x="-1" y="0"/>
            <a:chExt cx="6238547" cy="4499055"/>
          </a:xfrm>
        </p:grpSpPr>
        <p:sp>
          <p:nvSpPr>
            <p:cNvPr id="1311" name="Google Shape;1311;p59"/>
            <p:cNvSpPr/>
            <p:nvPr/>
          </p:nvSpPr>
          <p:spPr>
            <a:xfrm>
              <a:off x="0" y="0"/>
              <a:ext cx="6238546" cy="44990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2" name="Google Shape;1312;p59"/>
            <p:cNvPicPr preferRelativeResize="0"/>
            <p:nvPr/>
          </p:nvPicPr>
          <p:blipFill rotWithShape="1">
            <a:blip r:embed="rId3">
              <a:alphaModFix/>
            </a:blip>
            <a:srcRect t="5053" r="9276" b="4410"/>
            <a:stretch/>
          </p:blipFill>
          <p:spPr>
            <a:xfrm>
              <a:off x="-1" y="0"/>
              <a:ext cx="6208186" cy="44838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3" name="Google Shape;1313;p59"/>
          <p:cNvSpPr/>
          <p:nvPr/>
        </p:nvSpPr>
        <p:spPr>
          <a:xfrm>
            <a:off x="328084" y="1528503"/>
            <a:ext cx="6253053" cy="4552223"/>
          </a:xfrm>
          <a:prstGeom prst="rect">
            <a:avLst/>
          </a:prstGeom>
          <a:solidFill>
            <a:srgbClr val="FFFFFF">
              <a:alpha val="7098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59"/>
          <p:cNvSpPr/>
          <p:nvPr/>
        </p:nvSpPr>
        <p:spPr>
          <a:xfrm>
            <a:off x="288200" y="291290"/>
            <a:ext cx="9688614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ViDX System</a:t>
            </a:r>
            <a:endParaRPr/>
          </a:p>
        </p:txBody>
      </p:sp>
      <p:sp>
        <p:nvSpPr>
          <p:cNvPr id="1315" name="Google Shape;1315;p59"/>
          <p:cNvSpPr/>
          <p:nvPr/>
        </p:nvSpPr>
        <p:spPr>
          <a:xfrm>
            <a:off x="659752" y="6281334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/>
          </a:p>
        </p:txBody>
      </p:sp>
      <p:sp>
        <p:nvSpPr>
          <p:cNvPr id="1316" name="Google Shape;1316;p59"/>
          <p:cNvSpPr/>
          <p:nvPr/>
        </p:nvSpPr>
        <p:spPr>
          <a:xfrm>
            <a:off x="659752" y="6408481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/>
          </a:p>
        </p:txBody>
      </p:sp>
      <p:sp>
        <p:nvSpPr>
          <p:cNvPr id="1318" name="Google Shape;1318;p59"/>
          <p:cNvSpPr txBox="1">
            <a:spLocks noGrp="1"/>
          </p:cNvSpPr>
          <p:nvPr>
            <p:ph type="title"/>
          </p:nvPr>
        </p:nvSpPr>
        <p:spPr>
          <a:xfrm>
            <a:off x="288200" y="723590"/>
            <a:ext cx="9688614" cy="43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282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grpSp>
        <p:nvGrpSpPr>
          <p:cNvPr id="1319" name="Google Shape;1319;p59"/>
          <p:cNvGrpSpPr/>
          <p:nvPr/>
        </p:nvGrpSpPr>
        <p:grpSpPr>
          <a:xfrm>
            <a:off x="1546958" y="3377378"/>
            <a:ext cx="5017424" cy="2615323"/>
            <a:chOff x="0" y="-1"/>
            <a:chExt cx="5017423" cy="2615321"/>
          </a:xfrm>
        </p:grpSpPr>
        <p:cxnSp>
          <p:nvCxnSpPr>
            <p:cNvPr id="1320" name="Google Shape;1320;p59"/>
            <p:cNvCxnSpPr/>
            <p:nvPr/>
          </p:nvCxnSpPr>
          <p:spPr>
            <a:xfrm>
              <a:off x="0" y="-1"/>
              <a:ext cx="5017423" cy="2615321"/>
            </a:xfrm>
            <a:prstGeom prst="straightConnector1">
              <a:avLst/>
            </a:prstGeom>
            <a:noFill/>
            <a:ln w="139700" cap="flat" cmpd="sng">
              <a:solidFill>
                <a:srgbClr val="4276AA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321" name="Google Shape;1321;p59"/>
            <p:cNvGrpSpPr/>
            <p:nvPr/>
          </p:nvGrpSpPr>
          <p:grpSpPr>
            <a:xfrm>
              <a:off x="330907" y="88025"/>
              <a:ext cx="293419" cy="420566"/>
              <a:chOff x="0" y="0"/>
              <a:chExt cx="293418" cy="420565"/>
            </a:xfrm>
          </p:grpSpPr>
          <p:sp>
            <p:nvSpPr>
              <p:cNvPr id="1322" name="Google Shape;1322;p59"/>
              <p:cNvSpPr/>
              <p:nvPr/>
            </p:nvSpPr>
            <p:spPr>
              <a:xfrm>
                <a:off x="0" y="0"/>
                <a:ext cx="293418" cy="420565"/>
              </a:xfrm>
              <a:prstGeom prst="ellipse">
                <a:avLst/>
              </a:prstGeom>
              <a:solidFill>
                <a:srgbClr val="4276AA"/>
              </a:solidFill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59"/>
              <p:cNvSpPr/>
              <p:nvPr/>
            </p:nvSpPr>
            <p:spPr>
              <a:xfrm>
                <a:off x="42969" y="70522"/>
                <a:ext cx="207478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</p:txBody>
          </p:sp>
        </p:grpSp>
        <p:sp>
          <p:nvSpPr>
            <p:cNvPr id="1324" name="Google Shape;1324;p59"/>
            <p:cNvSpPr/>
            <p:nvPr/>
          </p:nvSpPr>
          <p:spPr>
            <a:xfrm>
              <a:off x="1305268" y="508588"/>
              <a:ext cx="316674" cy="528153"/>
            </a:xfrm>
            <a:prstGeom prst="ellipse">
              <a:avLst/>
            </a:prstGeom>
            <a:solidFill>
              <a:srgbClr val="4276AA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2508711" y="1036738"/>
              <a:ext cx="521629" cy="821568"/>
            </a:xfrm>
            <a:prstGeom prst="ellipse">
              <a:avLst/>
            </a:prstGeom>
            <a:solidFill>
              <a:srgbClr val="4276AA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6" name="Google Shape;1326;p59"/>
          <p:cNvSpPr/>
          <p:nvPr/>
        </p:nvSpPr>
        <p:spPr>
          <a:xfrm>
            <a:off x="574066" y="3920227"/>
            <a:ext cx="1955776" cy="31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Station S1</a:t>
            </a:r>
            <a:endParaRPr/>
          </a:p>
        </p:txBody>
      </p:sp>
      <p:sp>
        <p:nvSpPr>
          <p:cNvPr id="1327" name="Google Shape;1327;p59"/>
          <p:cNvSpPr/>
          <p:nvPr/>
        </p:nvSpPr>
        <p:spPr>
          <a:xfrm>
            <a:off x="1481701" y="4528578"/>
            <a:ext cx="1955776" cy="31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Station S2</a:t>
            </a:r>
            <a:endParaRPr/>
          </a:p>
        </p:txBody>
      </p:sp>
      <p:sp>
        <p:nvSpPr>
          <p:cNvPr id="1328" name="Google Shape;1328;p59"/>
          <p:cNvSpPr/>
          <p:nvPr/>
        </p:nvSpPr>
        <p:spPr>
          <a:xfrm>
            <a:off x="2852226" y="5314933"/>
            <a:ext cx="1955776" cy="31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Station S3</a:t>
            </a:r>
            <a:endParaRPr/>
          </a:p>
        </p:txBody>
      </p:sp>
      <p:grpSp>
        <p:nvGrpSpPr>
          <p:cNvPr id="1329" name="Google Shape;1329;p59"/>
          <p:cNvGrpSpPr/>
          <p:nvPr/>
        </p:nvGrpSpPr>
        <p:grpSpPr>
          <a:xfrm>
            <a:off x="1433665" y="1968383"/>
            <a:ext cx="3037882" cy="1027557"/>
            <a:chOff x="0" y="0"/>
            <a:chExt cx="3037880" cy="1027555"/>
          </a:xfrm>
        </p:grpSpPr>
        <p:cxnSp>
          <p:nvCxnSpPr>
            <p:cNvPr id="1330" name="Google Shape;1330;p59"/>
            <p:cNvCxnSpPr/>
            <p:nvPr/>
          </p:nvCxnSpPr>
          <p:spPr>
            <a:xfrm flipH="1">
              <a:off x="113292" y="475633"/>
              <a:ext cx="1" cy="551922"/>
            </a:xfrm>
            <a:prstGeom prst="straightConnector1">
              <a:avLst/>
            </a:prstGeom>
            <a:noFill/>
            <a:ln w="63500" cap="flat" cmpd="sng">
              <a:solidFill>
                <a:srgbClr val="4276AA"/>
              </a:solidFill>
              <a:prstDash val="dot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31" name="Google Shape;1331;p59"/>
            <p:cNvSpPr/>
            <p:nvPr/>
          </p:nvSpPr>
          <p:spPr>
            <a:xfrm>
              <a:off x="0" y="0"/>
              <a:ext cx="3037880" cy="318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Parts/Products A, B, C …</a:t>
              </a:r>
              <a:endParaRPr/>
            </a:p>
          </p:txBody>
        </p:sp>
      </p:grpSp>
      <p:grpSp>
        <p:nvGrpSpPr>
          <p:cNvPr id="1332" name="Google Shape;1332;p59"/>
          <p:cNvGrpSpPr/>
          <p:nvPr/>
        </p:nvGrpSpPr>
        <p:grpSpPr>
          <a:xfrm>
            <a:off x="1546957" y="2995938"/>
            <a:ext cx="543909" cy="247051"/>
            <a:chOff x="-1" y="0"/>
            <a:chExt cx="543908" cy="247050"/>
          </a:xfrm>
        </p:grpSpPr>
        <p:cxnSp>
          <p:nvCxnSpPr>
            <p:cNvPr id="1333" name="Google Shape;1333;p59"/>
            <p:cNvCxnSpPr/>
            <p:nvPr/>
          </p:nvCxnSpPr>
          <p:spPr>
            <a:xfrm>
              <a:off x="-1" y="0"/>
              <a:ext cx="543908" cy="247050"/>
            </a:xfrm>
            <a:prstGeom prst="straightConnector1">
              <a:avLst/>
            </a:prstGeom>
            <a:noFill/>
            <a:ln w="63500" cap="flat" cmpd="sng">
              <a:solidFill>
                <a:srgbClr val="4276AA"/>
              </a:solidFill>
              <a:prstDash val="dot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34" name="Google Shape;1334;p59"/>
            <p:cNvSpPr/>
            <p:nvPr/>
          </p:nvSpPr>
          <p:spPr>
            <a:xfrm>
              <a:off x="449722" y="0"/>
              <a:ext cx="94185" cy="247050"/>
            </a:xfrm>
            <a:prstGeom prst="rect">
              <a:avLst/>
            </a:prstGeom>
            <a:solidFill>
              <a:srgbClr val="4276AA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5" name="Google Shape;1335;p59"/>
          <p:cNvGrpSpPr/>
          <p:nvPr/>
        </p:nvGrpSpPr>
        <p:grpSpPr>
          <a:xfrm>
            <a:off x="2060218" y="3253854"/>
            <a:ext cx="1090457" cy="505061"/>
            <a:chOff x="0" y="-1"/>
            <a:chExt cx="1090455" cy="505060"/>
          </a:xfrm>
        </p:grpSpPr>
        <p:sp>
          <p:nvSpPr>
            <p:cNvPr id="1336" name="Google Shape;1336;p59"/>
            <p:cNvSpPr/>
            <p:nvPr/>
          </p:nvSpPr>
          <p:spPr>
            <a:xfrm>
              <a:off x="995087" y="258008"/>
              <a:ext cx="95368" cy="247050"/>
            </a:xfrm>
            <a:prstGeom prst="rect">
              <a:avLst/>
            </a:prstGeom>
            <a:solidFill>
              <a:srgbClr val="4276AA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37" name="Google Shape;1337;p59"/>
            <p:cNvCxnSpPr/>
            <p:nvPr/>
          </p:nvCxnSpPr>
          <p:spPr>
            <a:xfrm>
              <a:off x="0" y="-1"/>
              <a:ext cx="1042772" cy="505060"/>
            </a:xfrm>
            <a:prstGeom prst="straightConnector1">
              <a:avLst/>
            </a:prstGeom>
            <a:noFill/>
            <a:ln w="63500" cap="flat" cmpd="sng">
              <a:solidFill>
                <a:srgbClr val="4276AA"/>
              </a:solidFill>
              <a:prstDash val="dot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338" name="Google Shape;1338;p59"/>
          <p:cNvGrpSpPr/>
          <p:nvPr/>
        </p:nvGrpSpPr>
        <p:grpSpPr>
          <a:xfrm>
            <a:off x="3142722" y="3782349"/>
            <a:ext cx="1324730" cy="589565"/>
            <a:chOff x="-1" y="0"/>
            <a:chExt cx="1324728" cy="589564"/>
          </a:xfrm>
        </p:grpSpPr>
        <p:sp>
          <p:nvSpPr>
            <p:cNvPr id="1339" name="Google Shape;1339;p59"/>
            <p:cNvSpPr/>
            <p:nvPr/>
          </p:nvSpPr>
          <p:spPr>
            <a:xfrm>
              <a:off x="1230543" y="342514"/>
              <a:ext cx="94184" cy="247050"/>
            </a:xfrm>
            <a:prstGeom prst="rect">
              <a:avLst/>
            </a:prstGeom>
            <a:solidFill>
              <a:srgbClr val="4276AA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0" name="Google Shape;1340;p59"/>
            <p:cNvCxnSpPr/>
            <p:nvPr/>
          </p:nvCxnSpPr>
          <p:spPr>
            <a:xfrm>
              <a:off x="-1" y="0"/>
              <a:ext cx="1277637" cy="589564"/>
            </a:xfrm>
            <a:prstGeom prst="straightConnector1">
              <a:avLst/>
            </a:prstGeom>
            <a:noFill/>
            <a:ln w="63500" cap="flat" cmpd="sng">
              <a:solidFill>
                <a:srgbClr val="4276AA"/>
              </a:solidFill>
              <a:prstDash val="dot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341" name="Google Shape;1341;p59"/>
          <p:cNvSpPr/>
          <p:nvPr/>
        </p:nvSpPr>
        <p:spPr>
          <a:xfrm>
            <a:off x="6886725" y="1892232"/>
            <a:ext cx="5105232" cy="151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6605" marR="0" lvl="0" indent="-276605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▶"/>
            </a:pPr>
            <a:r>
              <a:rPr lang="zh-CN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487256" marR="0" lvl="1" indent="-207856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‒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 part/product arrives at which station (with the derived cycle time)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7256" marR="0" lvl="1" indent="-207856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‒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fault occurred</a:t>
            </a:r>
            <a:endParaRPr/>
          </a:p>
        </p:txBody>
      </p:sp>
      <p:sp>
        <p:nvSpPr>
          <p:cNvPr id="1342" name="Google Shape;1342;p59"/>
          <p:cNvSpPr/>
          <p:nvPr/>
        </p:nvSpPr>
        <p:spPr>
          <a:xfrm>
            <a:off x="2027352" y="2571479"/>
            <a:ext cx="1978242" cy="42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50" tIns="50850" rIns="50850" bIns="5085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12:00:03 Oct 28</a:t>
            </a:r>
            <a:endParaRPr/>
          </a:p>
        </p:txBody>
      </p:sp>
      <p:sp>
        <p:nvSpPr>
          <p:cNvPr id="1343" name="Google Shape;1343;p59"/>
          <p:cNvSpPr/>
          <p:nvPr/>
        </p:nvSpPr>
        <p:spPr>
          <a:xfrm>
            <a:off x="3206967" y="3104583"/>
            <a:ext cx="1678087" cy="64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12:00:58 …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zh-CN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Fault occured</a:t>
            </a:r>
            <a:endParaRPr/>
          </a:p>
        </p:txBody>
      </p:sp>
      <p:sp>
        <p:nvSpPr>
          <p:cNvPr id="1344" name="Google Shape;1344;p59"/>
          <p:cNvSpPr/>
          <p:nvPr/>
        </p:nvSpPr>
        <p:spPr>
          <a:xfrm>
            <a:off x="4467450" y="3841662"/>
            <a:ext cx="1354015" cy="31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12:01:08 …</a:t>
            </a:r>
            <a:endParaRPr/>
          </a:p>
        </p:txBody>
      </p:sp>
      <p:grpSp>
        <p:nvGrpSpPr>
          <p:cNvPr id="1345" name="Google Shape;1345;p59"/>
          <p:cNvGrpSpPr/>
          <p:nvPr/>
        </p:nvGrpSpPr>
        <p:grpSpPr>
          <a:xfrm>
            <a:off x="4899048" y="2676244"/>
            <a:ext cx="2148340" cy="902866"/>
            <a:chOff x="0" y="0"/>
            <a:chExt cx="2148339" cy="902864"/>
          </a:xfrm>
        </p:grpSpPr>
        <p:cxnSp>
          <p:nvCxnSpPr>
            <p:cNvPr id="1346" name="Google Shape;1346;p59"/>
            <p:cNvCxnSpPr/>
            <p:nvPr/>
          </p:nvCxnSpPr>
          <p:spPr>
            <a:xfrm>
              <a:off x="0" y="0"/>
              <a:ext cx="1352511" cy="0"/>
            </a:xfrm>
            <a:prstGeom prst="straightConnector1">
              <a:avLst/>
            </a:prstGeom>
            <a:noFill/>
            <a:ln w="63500" cap="flat" cmpd="sng">
              <a:solidFill>
                <a:srgbClr val="4276A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7" name="Google Shape;1347;p59"/>
            <p:cNvCxnSpPr/>
            <p:nvPr/>
          </p:nvCxnSpPr>
          <p:spPr>
            <a:xfrm>
              <a:off x="95737" y="898612"/>
              <a:ext cx="1256774" cy="4252"/>
            </a:xfrm>
            <a:prstGeom prst="straightConnector1">
              <a:avLst/>
            </a:prstGeom>
            <a:noFill/>
            <a:ln w="63500" cap="flat" cmpd="sng">
              <a:solidFill>
                <a:srgbClr val="4276A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8" name="Google Shape;1348;p59"/>
            <p:cNvCxnSpPr/>
            <p:nvPr/>
          </p:nvCxnSpPr>
          <p:spPr>
            <a:xfrm flipH="1">
              <a:off x="676254" y="0"/>
              <a:ext cx="1" cy="898613"/>
            </a:xfrm>
            <a:prstGeom prst="straightConnector1">
              <a:avLst/>
            </a:prstGeom>
            <a:noFill/>
            <a:ln w="38100" cap="flat" cmpd="sng">
              <a:solidFill>
                <a:srgbClr val="4276AA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349" name="Google Shape;1349;p59"/>
            <p:cNvSpPr/>
            <p:nvPr/>
          </p:nvSpPr>
          <p:spPr>
            <a:xfrm>
              <a:off x="697195" y="247099"/>
              <a:ext cx="1451144" cy="420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50" tIns="50850" rIns="50850" bIns="5085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Cycle Time</a:t>
              </a:r>
              <a:endParaRPr/>
            </a:p>
          </p:txBody>
        </p:sp>
      </p:grpSp>
      <p:sp>
        <p:nvSpPr>
          <p:cNvPr id="42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altLang="zh-CN" sz="1200" b="0" i="0" u="none" strike="noStrike" cap="none" dirty="0" smtClean="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rPr>
              <a:t>64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64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" name="Google Shape;135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542" y="6082137"/>
            <a:ext cx="1205449" cy="6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723524"/>
            <a:ext cx="12120524" cy="1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60"/>
          <p:cNvSpPr/>
          <p:nvPr/>
        </p:nvSpPr>
        <p:spPr>
          <a:xfrm>
            <a:off x="288200" y="291290"/>
            <a:ext cx="9688614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ViDX System</a:t>
            </a:r>
            <a:endParaRPr/>
          </a:p>
        </p:txBody>
      </p:sp>
      <p:sp>
        <p:nvSpPr>
          <p:cNvPr id="1357" name="Google Shape;1357;p60"/>
          <p:cNvSpPr/>
          <p:nvPr/>
        </p:nvSpPr>
        <p:spPr>
          <a:xfrm>
            <a:off x="659752" y="6281334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/>
          </a:p>
        </p:txBody>
      </p:sp>
      <p:sp>
        <p:nvSpPr>
          <p:cNvPr id="1358" name="Google Shape;1358;p60"/>
          <p:cNvSpPr/>
          <p:nvPr/>
        </p:nvSpPr>
        <p:spPr>
          <a:xfrm>
            <a:off x="659752" y="6408481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/>
          </a:p>
        </p:txBody>
      </p:sp>
      <p:pic>
        <p:nvPicPr>
          <p:cNvPr id="1360" name="Google Shape;1360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0532" y="1195914"/>
            <a:ext cx="7593023" cy="413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0"/>
          <p:cNvSpPr txBox="1">
            <a:spLocks noGrp="1"/>
          </p:cNvSpPr>
          <p:nvPr>
            <p:ph type="title"/>
          </p:nvPr>
        </p:nvSpPr>
        <p:spPr>
          <a:xfrm>
            <a:off x="288200" y="723590"/>
            <a:ext cx="9688614" cy="43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E78C5"/>
              </a:buClr>
              <a:buFont typeface="Arial"/>
              <a:buNone/>
            </a:pPr>
            <a:r>
              <a:rPr lang="zh-CN" sz="2820" b="0" i="0" u="none" strike="noStrike" cap="none">
                <a:solidFill>
                  <a:srgbClr val="0E78C5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362" name="Google Shape;1362;p60"/>
          <p:cNvSpPr/>
          <p:nvPr/>
        </p:nvSpPr>
        <p:spPr>
          <a:xfrm>
            <a:off x="2834608" y="5558745"/>
            <a:ext cx="6674744" cy="73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6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for historical records </a:t>
            </a:r>
            <a:endParaRPr/>
          </a:p>
          <a:p>
            <a:pPr marL="0" marR="0" lvl="0" indent="0" algn="ctr" rtl="0">
              <a:lnSpc>
                <a:spcPct val="96153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(millions per year for a single production line).</a:t>
            </a:r>
            <a:endParaRPr/>
          </a:p>
        </p:txBody>
      </p:sp>
      <p:sp>
        <p:nvSpPr>
          <p:cNvPr id="11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altLang="zh-CN" sz="1200" b="0" i="0" u="none" strike="noStrike" cap="none" dirty="0" smtClean="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rPr>
              <a:t>65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9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61"/>
          <p:cNvSpPr/>
          <p:nvPr/>
        </p:nvSpPr>
        <p:spPr>
          <a:xfrm>
            <a:off x="288200" y="291290"/>
            <a:ext cx="9688614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ViDX System</a:t>
            </a:r>
            <a:endParaRPr/>
          </a:p>
        </p:txBody>
      </p:sp>
      <p:sp>
        <p:nvSpPr>
          <p:cNvPr id="1368" name="Google Shape;1368;p61"/>
          <p:cNvSpPr/>
          <p:nvPr/>
        </p:nvSpPr>
        <p:spPr>
          <a:xfrm>
            <a:off x="659752" y="6281334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/>
          </a:p>
        </p:txBody>
      </p:sp>
      <p:sp>
        <p:nvSpPr>
          <p:cNvPr id="1369" name="Google Shape;1369;p61"/>
          <p:cNvSpPr/>
          <p:nvPr/>
        </p:nvSpPr>
        <p:spPr>
          <a:xfrm>
            <a:off x="659752" y="6408481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/>
          </a:p>
        </p:txBody>
      </p:sp>
      <p:sp>
        <p:nvSpPr>
          <p:cNvPr id="1371" name="Google Shape;1371;p61"/>
          <p:cNvSpPr txBox="1">
            <a:spLocks noGrp="1"/>
          </p:cNvSpPr>
          <p:nvPr>
            <p:ph type="title"/>
          </p:nvPr>
        </p:nvSpPr>
        <p:spPr>
          <a:xfrm>
            <a:off x="288200" y="723590"/>
            <a:ext cx="9145704" cy="43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282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Tasks &amp; system requirements</a:t>
            </a:r>
            <a:endParaRPr/>
          </a:p>
        </p:txBody>
      </p:sp>
      <p:sp>
        <p:nvSpPr>
          <p:cNvPr id="1372" name="Google Shape;1372;p61"/>
          <p:cNvSpPr txBox="1">
            <a:spLocks noGrp="1"/>
          </p:cNvSpPr>
          <p:nvPr>
            <p:ph type="body" idx="1"/>
          </p:nvPr>
        </p:nvSpPr>
        <p:spPr>
          <a:xfrm>
            <a:off x="6680879" y="1444091"/>
            <a:ext cx="5122848" cy="247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6605" marR="0" lvl="0" indent="-276605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▶"/>
            </a:pP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Task: performance troubleshooting</a:t>
            </a:r>
            <a:endParaRPr/>
          </a:p>
          <a:p>
            <a:pPr marL="487256" marR="0" lvl="1" indent="-207856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</a:t>
            </a: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(during which minute/hour/day…), </a:t>
            </a: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(on which work station), </a:t>
            </a: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production efficiency decreases.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7256" marR="0" lvl="1" indent="-207856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Determine </a:t>
            </a: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effect of faults </a:t>
            </a: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production efficiency.</a:t>
            </a:r>
            <a:endParaRPr/>
          </a:p>
        </p:txBody>
      </p:sp>
      <p:grpSp>
        <p:nvGrpSpPr>
          <p:cNvPr id="1373" name="Google Shape;1373;p61" descr="http://s3-eu-central-1.amazonaws.com/centaur-wp/theengineer/prod/content/uploads/2015/06/08073000/Interview-shopfloor.jpg"/>
          <p:cNvGrpSpPr/>
          <p:nvPr/>
        </p:nvGrpSpPr>
        <p:grpSpPr>
          <a:xfrm>
            <a:off x="342589" y="1528855"/>
            <a:ext cx="6238549" cy="4499057"/>
            <a:chOff x="-1" y="0"/>
            <a:chExt cx="6238547" cy="4499055"/>
          </a:xfrm>
        </p:grpSpPr>
        <p:sp>
          <p:nvSpPr>
            <p:cNvPr id="1374" name="Google Shape;1374;p61"/>
            <p:cNvSpPr/>
            <p:nvPr/>
          </p:nvSpPr>
          <p:spPr>
            <a:xfrm>
              <a:off x="0" y="0"/>
              <a:ext cx="6238546" cy="44990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5" name="Google Shape;1375;p61"/>
            <p:cNvPicPr preferRelativeResize="0"/>
            <p:nvPr/>
          </p:nvPicPr>
          <p:blipFill rotWithShape="1">
            <a:blip r:embed="rId3">
              <a:alphaModFix/>
            </a:blip>
            <a:srcRect t="5053" r="9276" b="4410"/>
            <a:stretch/>
          </p:blipFill>
          <p:spPr>
            <a:xfrm>
              <a:off x="-1" y="0"/>
              <a:ext cx="6208186" cy="44838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6" name="Google Shape;1376;p61"/>
          <p:cNvSpPr/>
          <p:nvPr/>
        </p:nvSpPr>
        <p:spPr>
          <a:xfrm>
            <a:off x="328084" y="1528503"/>
            <a:ext cx="6253053" cy="4552223"/>
          </a:xfrm>
          <a:prstGeom prst="rect">
            <a:avLst/>
          </a:prstGeom>
          <a:solidFill>
            <a:srgbClr val="FFFFFF">
              <a:alpha val="7098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7" name="Google Shape;1377;p61"/>
          <p:cNvCxnSpPr/>
          <p:nvPr/>
        </p:nvCxnSpPr>
        <p:spPr>
          <a:xfrm>
            <a:off x="1546958" y="3377380"/>
            <a:ext cx="5017423" cy="2615320"/>
          </a:xfrm>
          <a:prstGeom prst="straightConnector1">
            <a:avLst/>
          </a:prstGeom>
          <a:noFill/>
          <a:ln w="139700" cap="flat" cmpd="sng">
            <a:solidFill>
              <a:srgbClr val="4276AA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1378" name="Google Shape;1378;p61"/>
          <p:cNvGrpSpPr/>
          <p:nvPr/>
        </p:nvGrpSpPr>
        <p:grpSpPr>
          <a:xfrm>
            <a:off x="1877865" y="3465405"/>
            <a:ext cx="293419" cy="420567"/>
            <a:chOff x="0" y="0"/>
            <a:chExt cx="293418" cy="420565"/>
          </a:xfrm>
        </p:grpSpPr>
        <p:sp>
          <p:nvSpPr>
            <p:cNvPr id="1379" name="Google Shape;1379;p61"/>
            <p:cNvSpPr/>
            <p:nvPr/>
          </p:nvSpPr>
          <p:spPr>
            <a:xfrm>
              <a:off x="0" y="0"/>
              <a:ext cx="293418" cy="420565"/>
            </a:xfrm>
            <a:prstGeom prst="ellipse">
              <a:avLst/>
            </a:prstGeom>
            <a:solidFill>
              <a:srgbClr val="4276AA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1"/>
            <p:cNvSpPr/>
            <p:nvPr/>
          </p:nvSpPr>
          <p:spPr>
            <a:xfrm>
              <a:off x="42969" y="70522"/>
              <a:ext cx="207478" cy="279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sp>
        <p:nvSpPr>
          <p:cNvPr id="1381" name="Google Shape;1381;p61"/>
          <p:cNvSpPr/>
          <p:nvPr/>
        </p:nvSpPr>
        <p:spPr>
          <a:xfrm>
            <a:off x="2852226" y="3885968"/>
            <a:ext cx="316674" cy="528152"/>
          </a:xfrm>
          <a:prstGeom prst="ellipse">
            <a:avLst/>
          </a:prstGeom>
          <a:solidFill>
            <a:srgbClr val="4276AA"/>
          </a:solidFill>
          <a:ln>
            <a:noFill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61"/>
          <p:cNvSpPr/>
          <p:nvPr/>
        </p:nvSpPr>
        <p:spPr>
          <a:xfrm>
            <a:off x="4055669" y="4414118"/>
            <a:ext cx="521629" cy="821568"/>
          </a:xfrm>
          <a:prstGeom prst="ellipse">
            <a:avLst/>
          </a:prstGeom>
          <a:solidFill>
            <a:srgbClr val="4276AA"/>
          </a:solidFill>
          <a:ln>
            <a:noFill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61"/>
          <p:cNvSpPr/>
          <p:nvPr/>
        </p:nvSpPr>
        <p:spPr>
          <a:xfrm>
            <a:off x="574066" y="3920227"/>
            <a:ext cx="1955776" cy="31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Station S1</a:t>
            </a:r>
            <a:endParaRPr/>
          </a:p>
        </p:txBody>
      </p:sp>
      <p:sp>
        <p:nvSpPr>
          <p:cNvPr id="1384" name="Google Shape;1384;p61"/>
          <p:cNvSpPr/>
          <p:nvPr/>
        </p:nvSpPr>
        <p:spPr>
          <a:xfrm>
            <a:off x="1481701" y="4528578"/>
            <a:ext cx="1955776" cy="31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Station S2</a:t>
            </a:r>
            <a:endParaRPr/>
          </a:p>
        </p:txBody>
      </p:sp>
      <p:sp>
        <p:nvSpPr>
          <p:cNvPr id="1385" name="Google Shape;1385;p61"/>
          <p:cNvSpPr/>
          <p:nvPr/>
        </p:nvSpPr>
        <p:spPr>
          <a:xfrm>
            <a:off x="2852226" y="5314933"/>
            <a:ext cx="1955776" cy="31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Station S3</a:t>
            </a:r>
            <a:endParaRPr/>
          </a:p>
        </p:txBody>
      </p:sp>
      <p:cxnSp>
        <p:nvCxnSpPr>
          <p:cNvPr id="1386" name="Google Shape;1386;p61"/>
          <p:cNvCxnSpPr/>
          <p:nvPr/>
        </p:nvCxnSpPr>
        <p:spPr>
          <a:xfrm flipH="1">
            <a:off x="1546958" y="2444017"/>
            <a:ext cx="1" cy="551922"/>
          </a:xfrm>
          <a:prstGeom prst="straightConnector1">
            <a:avLst/>
          </a:prstGeom>
          <a:noFill/>
          <a:ln w="63500" cap="flat" cmpd="sng">
            <a:solidFill>
              <a:srgbClr val="4276AA"/>
            </a:solidFill>
            <a:prstDash val="dot"/>
            <a:miter lim="8000"/>
            <a:headEnd type="none" w="sm" len="sm"/>
            <a:tailEnd type="triangle" w="med" len="med"/>
          </a:ln>
        </p:spPr>
      </p:cxnSp>
      <p:cxnSp>
        <p:nvCxnSpPr>
          <p:cNvPr id="1387" name="Google Shape;1387;p61"/>
          <p:cNvCxnSpPr/>
          <p:nvPr/>
        </p:nvCxnSpPr>
        <p:spPr>
          <a:xfrm>
            <a:off x="1546957" y="2995938"/>
            <a:ext cx="4927769" cy="2380437"/>
          </a:xfrm>
          <a:prstGeom prst="straightConnector1">
            <a:avLst/>
          </a:prstGeom>
          <a:noFill/>
          <a:ln w="63500" cap="flat" cmpd="sng">
            <a:solidFill>
              <a:srgbClr val="4276AA"/>
            </a:solidFill>
            <a:prstDash val="dot"/>
            <a:miter lim="8000"/>
            <a:headEnd type="none" w="sm" len="sm"/>
            <a:tailEnd type="triangle" w="med" len="med"/>
          </a:ln>
        </p:spPr>
      </p:cxnSp>
      <p:sp>
        <p:nvSpPr>
          <p:cNvPr id="1388" name="Google Shape;1388;p61"/>
          <p:cNvSpPr/>
          <p:nvPr/>
        </p:nvSpPr>
        <p:spPr>
          <a:xfrm>
            <a:off x="1433665" y="1968383"/>
            <a:ext cx="1866480" cy="31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Parts A, B, C …</a:t>
            </a:r>
            <a:endParaRPr/>
          </a:p>
        </p:txBody>
      </p:sp>
      <p:sp>
        <p:nvSpPr>
          <p:cNvPr id="1389" name="Google Shape;1389;p61"/>
          <p:cNvSpPr/>
          <p:nvPr/>
        </p:nvSpPr>
        <p:spPr>
          <a:xfrm>
            <a:off x="1996681" y="2995938"/>
            <a:ext cx="94184" cy="247051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61"/>
          <p:cNvSpPr/>
          <p:nvPr/>
        </p:nvSpPr>
        <p:spPr>
          <a:xfrm>
            <a:off x="3042950" y="3511863"/>
            <a:ext cx="94185" cy="2470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61"/>
          <p:cNvSpPr/>
          <p:nvPr/>
        </p:nvSpPr>
        <p:spPr>
          <a:xfrm>
            <a:off x="4373267" y="4124863"/>
            <a:ext cx="94184" cy="247050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61"/>
          <p:cNvSpPr/>
          <p:nvPr/>
        </p:nvSpPr>
        <p:spPr>
          <a:xfrm>
            <a:off x="1992777" y="2646108"/>
            <a:ext cx="1876525" cy="31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12:00:03 Oct 28</a:t>
            </a:r>
            <a:endParaRPr/>
          </a:p>
        </p:txBody>
      </p:sp>
      <p:sp>
        <p:nvSpPr>
          <p:cNvPr id="1393" name="Google Shape;1393;p61"/>
          <p:cNvSpPr/>
          <p:nvPr/>
        </p:nvSpPr>
        <p:spPr>
          <a:xfrm>
            <a:off x="3177018" y="3234832"/>
            <a:ext cx="1354014" cy="31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12:00:58 …</a:t>
            </a:r>
            <a:endParaRPr/>
          </a:p>
        </p:txBody>
      </p:sp>
      <p:sp>
        <p:nvSpPr>
          <p:cNvPr id="1394" name="Google Shape;1394;p61"/>
          <p:cNvSpPr/>
          <p:nvPr/>
        </p:nvSpPr>
        <p:spPr>
          <a:xfrm>
            <a:off x="4446223" y="3802255"/>
            <a:ext cx="1354015" cy="31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12:01:08 …</a:t>
            </a:r>
            <a:endParaRPr/>
          </a:p>
        </p:txBody>
      </p:sp>
      <p:sp>
        <p:nvSpPr>
          <p:cNvPr id="1395" name="Google Shape;1395;p61"/>
          <p:cNvSpPr/>
          <p:nvPr/>
        </p:nvSpPr>
        <p:spPr>
          <a:xfrm>
            <a:off x="6729635" y="4350977"/>
            <a:ext cx="5074091" cy="134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6605" marR="0" lvl="0" indent="-276605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▶"/>
            </a:pP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requirements</a:t>
            </a:r>
            <a:endParaRPr/>
          </a:p>
          <a:p>
            <a:pPr marL="487256" marR="0" lvl="1" indent="-207856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‒"/>
            </a:pP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Scalable</a:t>
            </a: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handle year long records.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7256" marR="0" lvl="1" indent="-207856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‒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both </a:t>
            </a: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historical data analysis </a:t>
            </a: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monitoring</a:t>
            </a: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1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altLang="zh-CN" sz="1200" b="0" i="0" u="none" strike="noStrike" cap="none" dirty="0" smtClean="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rPr>
              <a:t>66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91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62"/>
          <p:cNvSpPr/>
          <p:nvPr/>
        </p:nvSpPr>
        <p:spPr>
          <a:xfrm>
            <a:off x="288200" y="291290"/>
            <a:ext cx="9688614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ViDX System</a:t>
            </a:r>
            <a:endParaRPr/>
          </a:p>
        </p:txBody>
      </p:sp>
      <p:sp>
        <p:nvSpPr>
          <p:cNvPr id="1401" name="Google Shape;1401;p62"/>
          <p:cNvSpPr/>
          <p:nvPr/>
        </p:nvSpPr>
        <p:spPr>
          <a:xfrm>
            <a:off x="659752" y="6281334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/>
          </a:p>
        </p:txBody>
      </p:sp>
      <p:sp>
        <p:nvSpPr>
          <p:cNvPr id="1402" name="Google Shape;1402;p62"/>
          <p:cNvSpPr/>
          <p:nvPr/>
        </p:nvSpPr>
        <p:spPr>
          <a:xfrm>
            <a:off x="659752" y="6408481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/>
          </a:p>
        </p:txBody>
      </p:sp>
      <p:sp>
        <p:nvSpPr>
          <p:cNvPr id="1404" name="Google Shape;1404;p62"/>
          <p:cNvSpPr txBox="1">
            <a:spLocks noGrp="1"/>
          </p:cNvSpPr>
          <p:nvPr>
            <p:ph type="title"/>
          </p:nvPr>
        </p:nvSpPr>
        <p:spPr>
          <a:xfrm>
            <a:off x="288199" y="723590"/>
            <a:ext cx="11854355" cy="43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282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Inspiration: E.J. Marey’s graphical train schedule from 1880’s</a:t>
            </a:r>
            <a:endParaRPr/>
          </a:p>
        </p:txBody>
      </p:sp>
      <p:pic>
        <p:nvPicPr>
          <p:cNvPr id="1405" name="Google Shape;1405;p62" descr="http://mbostock.github.io/protovis/ex/marey-train-schedu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2578" y="1464559"/>
            <a:ext cx="8068198" cy="4500443"/>
          </a:xfrm>
          <a:prstGeom prst="rect">
            <a:avLst/>
          </a:prstGeom>
          <a:noFill/>
          <a:ln w="9525" cap="flat" cmpd="sng">
            <a:solidFill>
              <a:srgbClr val="B2B3B5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rotWithShape="0">
              <a:srgbClr val="000000">
                <a:alpha val="10980"/>
              </a:srgbClr>
            </a:outerShdw>
          </a:effectLst>
        </p:spPr>
      </p:pic>
      <p:cxnSp>
        <p:nvCxnSpPr>
          <p:cNvPr id="1406" name="Google Shape;1406;p62"/>
          <p:cNvCxnSpPr/>
          <p:nvPr/>
        </p:nvCxnSpPr>
        <p:spPr>
          <a:xfrm flipH="1">
            <a:off x="1602823" y="1644104"/>
            <a:ext cx="1" cy="394095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diamond" w="sm" len="sm"/>
            <a:tailEnd type="diamond" w="sm" len="sm"/>
          </a:ln>
        </p:spPr>
      </p:cxnSp>
      <p:grpSp>
        <p:nvGrpSpPr>
          <p:cNvPr id="1407" name="Google Shape;1407;p62"/>
          <p:cNvGrpSpPr/>
          <p:nvPr/>
        </p:nvGrpSpPr>
        <p:grpSpPr>
          <a:xfrm>
            <a:off x="457023" y="3105993"/>
            <a:ext cx="1038246" cy="1017180"/>
            <a:chOff x="0" y="0"/>
            <a:chExt cx="1038244" cy="1017178"/>
          </a:xfrm>
        </p:grpSpPr>
        <p:sp>
          <p:nvSpPr>
            <p:cNvPr id="1408" name="Google Shape;1408;p62"/>
            <p:cNvSpPr/>
            <p:nvPr/>
          </p:nvSpPr>
          <p:spPr>
            <a:xfrm>
              <a:off x="0" y="0"/>
              <a:ext cx="1038244" cy="10171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50" tIns="50850" rIns="50850" bIns="50850" anchor="t" anchorCtr="0">
              <a:noAutofit/>
            </a:bodyPr>
            <a:lstStyle/>
            <a:p>
              <a:pPr marL="0" marR="0" lvl="0" indent="0" algn="ctr" rtl="0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53885" y="0"/>
              <a:ext cx="930474" cy="714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Train </a:t>
              </a:r>
              <a:endParaRPr/>
            </a:p>
            <a:p>
              <a:pPr marL="0" marR="0" lvl="0" indent="0" algn="ctr" rtl="0">
                <a:lnSpc>
                  <a:spcPct val="125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Stations</a:t>
              </a:r>
              <a:endParaRPr/>
            </a:p>
          </p:txBody>
        </p:sp>
      </p:grpSp>
      <p:cxnSp>
        <p:nvCxnSpPr>
          <p:cNvPr id="1410" name="Google Shape;1410;p62"/>
          <p:cNvCxnSpPr/>
          <p:nvPr/>
        </p:nvCxnSpPr>
        <p:spPr>
          <a:xfrm>
            <a:off x="2928239" y="6080724"/>
            <a:ext cx="6966124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1411" name="Google Shape;1411;p62"/>
          <p:cNvGrpSpPr/>
          <p:nvPr/>
        </p:nvGrpSpPr>
        <p:grpSpPr>
          <a:xfrm>
            <a:off x="5707553" y="6157831"/>
            <a:ext cx="1038246" cy="501527"/>
            <a:chOff x="0" y="0"/>
            <a:chExt cx="1038244" cy="501525"/>
          </a:xfrm>
        </p:grpSpPr>
        <p:sp>
          <p:nvSpPr>
            <p:cNvPr id="1412" name="Google Shape;1412;p62"/>
            <p:cNvSpPr/>
            <p:nvPr/>
          </p:nvSpPr>
          <p:spPr>
            <a:xfrm>
              <a:off x="0" y="0"/>
              <a:ext cx="1038244" cy="501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50" tIns="50850" rIns="50850" bIns="50850" anchor="t" anchorCtr="0">
              <a:noAutofit/>
            </a:bodyPr>
            <a:lstStyle/>
            <a:p>
              <a:pPr marL="0" marR="0" lvl="0" indent="0" algn="ctr" rtl="0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37514" y="0"/>
              <a:ext cx="963216" cy="318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Timeline</a:t>
              </a:r>
              <a:endParaRPr/>
            </a:p>
          </p:txBody>
        </p:sp>
      </p:grpSp>
      <p:cxnSp>
        <p:nvCxnSpPr>
          <p:cNvPr id="1414" name="Google Shape;1414;p62"/>
          <p:cNvCxnSpPr/>
          <p:nvPr/>
        </p:nvCxnSpPr>
        <p:spPr>
          <a:xfrm>
            <a:off x="4281606" y="1623476"/>
            <a:ext cx="482175" cy="60045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15" name="Google Shape;1415;p62"/>
          <p:cNvCxnSpPr/>
          <p:nvPr/>
        </p:nvCxnSpPr>
        <p:spPr>
          <a:xfrm>
            <a:off x="5246275" y="2829896"/>
            <a:ext cx="229530" cy="29585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16" name="Google Shape;1416;p62"/>
          <p:cNvCxnSpPr/>
          <p:nvPr/>
        </p:nvCxnSpPr>
        <p:spPr>
          <a:xfrm>
            <a:off x="6244995" y="4093962"/>
            <a:ext cx="166306" cy="181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17" name="Google Shape;1417;p62"/>
          <p:cNvCxnSpPr/>
          <p:nvPr/>
        </p:nvCxnSpPr>
        <p:spPr>
          <a:xfrm>
            <a:off x="6411300" y="4083254"/>
            <a:ext cx="334498" cy="45475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18" name="Google Shape;1418;p62"/>
          <p:cNvCxnSpPr/>
          <p:nvPr/>
        </p:nvCxnSpPr>
        <p:spPr>
          <a:xfrm>
            <a:off x="4763780" y="2218737"/>
            <a:ext cx="482174" cy="60045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19" name="Google Shape;1419;p62"/>
          <p:cNvCxnSpPr/>
          <p:nvPr/>
        </p:nvCxnSpPr>
        <p:spPr>
          <a:xfrm>
            <a:off x="5521054" y="3151326"/>
            <a:ext cx="723942" cy="97184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20" name="Google Shape;1420;p62"/>
          <p:cNvCxnSpPr/>
          <p:nvPr/>
        </p:nvCxnSpPr>
        <p:spPr>
          <a:xfrm>
            <a:off x="6795178" y="4532777"/>
            <a:ext cx="116925" cy="13237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21" name="Google Shape;1421;p62"/>
          <p:cNvCxnSpPr/>
          <p:nvPr/>
        </p:nvCxnSpPr>
        <p:spPr>
          <a:xfrm>
            <a:off x="6912102" y="4665152"/>
            <a:ext cx="318334" cy="44077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22" name="Google Shape;1422;p62"/>
          <p:cNvCxnSpPr/>
          <p:nvPr/>
        </p:nvCxnSpPr>
        <p:spPr>
          <a:xfrm>
            <a:off x="7237165" y="5098519"/>
            <a:ext cx="493383" cy="60748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altLang="zh-CN" sz="1200" b="0" i="0" u="none" strike="noStrike" cap="none" dirty="0" smtClean="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rPr>
              <a:t>67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42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3"/>
          <p:cNvSpPr/>
          <p:nvPr/>
        </p:nvSpPr>
        <p:spPr>
          <a:xfrm>
            <a:off x="3428402" y="1286842"/>
            <a:ext cx="7367899" cy="4825125"/>
          </a:xfrm>
          <a:prstGeom prst="roundRect">
            <a:avLst>
              <a:gd name="adj" fmla="val 2077"/>
            </a:avLst>
          </a:prstGeom>
          <a:solidFill>
            <a:srgbClr val="FBFBFB"/>
          </a:solidFill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rotWithShape="0">
              <a:srgbClr val="000000">
                <a:alpha val="6666"/>
              </a:srgbClr>
            </a:outerShdw>
          </a:effectLst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63"/>
          <p:cNvSpPr/>
          <p:nvPr/>
        </p:nvSpPr>
        <p:spPr>
          <a:xfrm>
            <a:off x="288200" y="291290"/>
            <a:ext cx="9688614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ViDX System</a:t>
            </a:r>
            <a:endParaRPr/>
          </a:p>
        </p:txBody>
      </p:sp>
      <p:sp>
        <p:nvSpPr>
          <p:cNvPr id="1429" name="Google Shape;1429;p63"/>
          <p:cNvSpPr/>
          <p:nvPr/>
        </p:nvSpPr>
        <p:spPr>
          <a:xfrm>
            <a:off x="659752" y="6281334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/>
          </a:p>
        </p:txBody>
      </p:sp>
      <p:sp>
        <p:nvSpPr>
          <p:cNvPr id="1430" name="Google Shape;1430;p63"/>
          <p:cNvSpPr/>
          <p:nvPr/>
        </p:nvSpPr>
        <p:spPr>
          <a:xfrm>
            <a:off x="659752" y="6408481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/>
          </a:p>
        </p:txBody>
      </p:sp>
      <p:sp>
        <p:nvSpPr>
          <p:cNvPr id="1432" name="Google Shape;1432;p63"/>
          <p:cNvSpPr txBox="1">
            <a:spLocks noGrp="1"/>
          </p:cNvSpPr>
          <p:nvPr>
            <p:ph type="title"/>
          </p:nvPr>
        </p:nvSpPr>
        <p:spPr>
          <a:xfrm>
            <a:off x="288200" y="723590"/>
            <a:ext cx="11448462" cy="43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282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Idea 1: Visualize manufacturing processes as Marey’s Graph</a:t>
            </a:r>
            <a:endParaRPr/>
          </a:p>
        </p:txBody>
      </p:sp>
      <p:cxnSp>
        <p:nvCxnSpPr>
          <p:cNvPr id="1433" name="Google Shape;1433;p63"/>
          <p:cNvCxnSpPr/>
          <p:nvPr/>
        </p:nvCxnSpPr>
        <p:spPr>
          <a:xfrm rot="10800000" flipH="1">
            <a:off x="4068297" y="1581585"/>
            <a:ext cx="6060431" cy="205"/>
          </a:xfrm>
          <a:prstGeom prst="straightConnector1">
            <a:avLst/>
          </a:prstGeom>
          <a:noFill/>
          <a:ln w="9525" cap="flat" cmpd="sng">
            <a:solidFill>
              <a:srgbClr val="3D106C">
                <a:alpha val="29803"/>
              </a:srgbClr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434" name="Google Shape;1434;p63"/>
          <p:cNvCxnSpPr/>
          <p:nvPr/>
        </p:nvCxnSpPr>
        <p:spPr>
          <a:xfrm rot="10800000" flipH="1">
            <a:off x="4068297" y="2179588"/>
            <a:ext cx="6060431" cy="206"/>
          </a:xfrm>
          <a:prstGeom prst="straightConnector1">
            <a:avLst/>
          </a:prstGeom>
          <a:noFill/>
          <a:ln w="9525" cap="flat" cmpd="sng">
            <a:solidFill>
              <a:srgbClr val="3D106C">
                <a:alpha val="29803"/>
              </a:srgbClr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435" name="Google Shape;1435;p63"/>
          <p:cNvCxnSpPr/>
          <p:nvPr/>
        </p:nvCxnSpPr>
        <p:spPr>
          <a:xfrm rot="10800000" flipH="1">
            <a:off x="4068297" y="2777594"/>
            <a:ext cx="6060431" cy="205"/>
          </a:xfrm>
          <a:prstGeom prst="straightConnector1">
            <a:avLst/>
          </a:prstGeom>
          <a:noFill/>
          <a:ln w="9525" cap="flat" cmpd="sng">
            <a:solidFill>
              <a:srgbClr val="3D106C">
                <a:alpha val="29803"/>
              </a:srgbClr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436" name="Google Shape;1436;p63"/>
          <p:cNvCxnSpPr/>
          <p:nvPr/>
        </p:nvCxnSpPr>
        <p:spPr>
          <a:xfrm rot="10800000" flipH="1">
            <a:off x="4068297" y="3375596"/>
            <a:ext cx="6060431" cy="205"/>
          </a:xfrm>
          <a:prstGeom prst="straightConnector1">
            <a:avLst/>
          </a:prstGeom>
          <a:noFill/>
          <a:ln w="9525" cap="flat" cmpd="sng">
            <a:solidFill>
              <a:srgbClr val="3D106C">
                <a:alpha val="29803"/>
              </a:srgbClr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437" name="Google Shape;1437;p63"/>
          <p:cNvCxnSpPr/>
          <p:nvPr/>
        </p:nvCxnSpPr>
        <p:spPr>
          <a:xfrm rot="10800000" flipH="1">
            <a:off x="4068297" y="3973600"/>
            <a:ext cx="6060431" cy="205"/>
          </a:xfrm>
          <a:prstGeom prst="straightConnector1">
            <a:avLst/>
          </a:prstGeom>
          <a:noFill/>
          <a:ln w="9525" cap="flat" cmpd="sng">
            <a:solidFill>
              <a:srgbClr val="3D106C">
                <a:alpha val="29803"/>
              </a:srgbClr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438" name="Google Shape;1438;p63"/>
          <p:cNvCxnSpPr/>
          <p:nvPr/>
        </p:nvCxnSpPr>
        <p:spPr>
          <a:xfrm rot="10800000" flipH="1">
            <a:off x="4068297" y="4571605"/>
            <a:ext cx="6060431" cy="206"/>
          </a:xfrm>
          <a:prstGeom prst="straightConnector1">
            <a:avLst/>
          </a:prstGeom>
          <a:noFill/>
          <a:ln w="9525" cap="flat" cmpd="sng">
            <a:solidFill>
              <a:srgbClr val="3D106C">
                <a:alpha val="29803"/>
              </a:srgbClr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439" name="Google Shape;1439;p63"/>
          <p:cNvCxnSpPr/>
          <p:nvPr/>
        </p:nvCxnSpPr>
        <p:spPr>
          <a:xfrm rot="10800000" flipH="1">
            <a:off x="4068297" y="5169606"/>
            <a:ext cx="6060431" cy="206"/>
          </a:xfrm>
          <a:prstGeom prst="straightConnector1">
            <a:avLst/>
          </a:prstGeom>
          <a:noFill/>
          <a:ln w="9525" cap="flat" cmpd="sng">
            <a:solidFill>
              <a:srgbClr val="3D106C">
                <a:alpha val="29803"/>
              </a:srgbClr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440" name="Google Shape;1440;p63"/>
          <p:cNvCxnSpPr/>
          <p:nvPr/>
        </p:nvCxnSpPr>
        <p:spPr>
          <a:xfrm rot="10800000" flipH="1">
            <a:off x="4068297" y="5767606"/>
            <a:ext cx="6060431" cy="206"/>
          </a:xfrm>
          <a:prstGeom prst="straightConnector1">
            <a:avLst/>
          </a:prstGeom>
          <a:noFill/>
          <a:ln w="9525" cap="flat" cmpd="sng">
            <a:solidFill>
              <a:srgbClr val="3D106C">
                <a:alpha val="29803"/>
              </a:srgbClr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441" name="Google Shape;1441;p63"/>
          <p:cNvCxnSpPr/>
          <p:nvPr/>
        </p:nvCxnSpPr>
        <p:spPr>
          <a:xfrm>
            <a:off x="4316533" y="1581585"/>
            <a:ext cx="480996" cy="598005"/>
          </a:xfrm>
          <a:prstGeom prst="straightConnector1">
            <a:avLst/>
          </a:prstGeom>
          <a:noFill/>
          <a:ln w="12700" cap="flat" cmpd="sng">
            <a:solidFill>
              <a:srgbClr val="3D106C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42" name="Google Shape;1442;p63"/>
          <p:cNvCxnSpPr/>
          <p:nvPr/>
        </p:nvCxnSpPr>
        <p:spPr>
          <a:xfrm>
            <a:off x="4797528" y="2179487"/>
            <a:ext cx="248238" cy="590608"/>
          </a:xfrm>
          <a:prstGeom prst="straightConnector1">
            <a:avLst/>
          </a:prstGeom>
          <a:noFill/>
          <a:ln w="12700" cap="flat" cmpd="sng">
            <a:solidFill>
              <a:srgbClr val="3D106C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43" name="Google Shape;1443;p63"/>
          <p:cNvCxnSpPr/>
          <p:nvPr/>
        </p:nvCxnSpPr>
        <p:spPr>
          <a:xfrm>
            <a:off x="5044012" y="2777589"/>
            <a:ext cx="560611" cy="605711"/>
          </a:xfrm>
          <a:prstGeom prst="straightConnector1">
            <a:avLst/>
          </a:prstGeom>
          <a:noFill/>
          <a:ln w="12700" cap="flat" cmpd="sng">
            <a:solidFill>
              <a:srgbClr val="3D106C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44" name="Google Shape;1444;p63"/>
          <p:cNvCxnSpPr/>
          <p:nvPr/>
        </p:nvCxnSpPr>
        <p:spPr>
          <a:xfrm>
            <a:off x="5604624" y="3390800"/>
            <a:ext cx="251781" cy="590695"/>
          </a:xfrm>
          <a:prstGeom prst="straightConnector1">
            <a:avLst/>
          </a:prstGeom>
          <a:noFill/>
          <a:ln w="12700" cap="flat" cmpd="sng">
            <a:solidFill>
              <a:srgbClr val="3D106C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45" name="Google Shape;1445;p63"/>
          <p:cNvCxnSpPr/>
          <p:nvPr/>
        </p:nvCxnSpPr>
        <p:spPr>
          <a:xfrm>
            <a:off x="5856404" y="3990219"/>
            <a:ext cx="1729718" cy="592904"/>
          </a:xfrm>
          <a:prstGeom prst="straightConnector1">
            <a:avLst/>
          </a:prstGeom>
          <a:noFill/>
          <a:ln w="12700" cap="flat" cmpd="sng">
            <a:solidFill>
              <a:srgbClr val="3D106C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46" name="Google Shape;1446;p63"/>
          <p:cNvCxnSpPr/>
          <p:nvPr/>
        </p:nvCxnSpPr>
        <p:spPr>
          <a:xfrm>
            <a:off x="7586118" y="4582284"/>
            <a:ext cx="643371" cy="595398"/>
          </a:xfrm>
          <a:prstGeom prst="straightConnector1">
            <a:avLst/>
          </a:prstGeom>
          <a:noFill/>
          <a:ln w="12700" cap="flat" cmpd="sng">
            <a:solidFill>
              <a:srgbClr val="3D106C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47" name="Google Shape;1447;p63"/>
          <p:cNvCxnSpPr/>
          <p:nvPr/>
        </p:nvCxnSpPr>
        <p:spPr>
          <a:xfrm>
            <a:off x="8229490" y="5180085"/>
            <a:ext cx="158208" cy="595398"/>
          </a:xfrm>
          <a:prstGeom prst="straightConnector1">
            <a:avLst/>
          </a:prstGeom>
          <a:noFill/>
          <a:ln w="12700" cap="flat" cmpd="sng">
            <a:solidFill>
              <a:srgbClr val="3D106C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448" name="Google Shape;1448;p63"/>
          <p:cNvGrpSpPr/>
          <p:nvPr/>
        </p:nvGrpSpPr>
        <p:grpSpPr>
          <a:xfrm>
            <a:off x="4068295" y="1567636"/>
            <a:ext cx="5918073" cy="84998"/>
            <a:chOff x="-1" y="-1"/>
            <a:chExt cx="5918072" cy="84996"/>
          </a:xfrm>
        </p:grpSpPr>
        <p:cxnSp>
          <p:nvCxnSpPr>
            <p:cNvPr id="1449" name="Google Shape;1449;p63"/>
            <p:cNvCxnSpPr/>
            <p:nvPr/>
          </p:nvCxnSpPr>
          <p:spPr>
            <a:xfrm flipH="1">
              <a:off x="-1" y="5413"/>
              <a:ext cx="1" cy="79582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0" name="Google Shape;1450;p63"/>
            <p:cNvCxnSpPr/>
            <p:nvPr/>
          </p:nvCxnSpPr>
          <p:spPr>
            <a:xfrm>
              <a:off x="1154241" y="5413"/>
              <a:ext cx="1" cy="79582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1" name="Google Shape;1451;p63"/>
            <p:cNvCxnSpPr/>
            <p:nvPr/>
          </p:nvCxnSpPr>
          <p:spPr>
            <a:xfrm>
              <a:off x="2285854" y="5413"/>
              <a:ext cx="1" cy="79582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2" name="Google Shape;1452;p63"/>
            <p:cNvCxnSpPr/>
            <p:nvPr/>
          </p:nvCxnSpPr>
          <p:spPr>
            <a:xfrm>
              <a:off x="3500194" y="5413"/>
              <a:ext cx="1" cy="79582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3" name="Google Shape;1453;p63"/>
            <p:cNvCxnSpPr/>
            <p:nvPr/>
          </p:nvCxnSpPr>
          <p:spPr>
            <a:xfrm>
              <a:off x="4688382" y="4896"/>
              <a:ext cx="1" cy="79582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4" name="Google Shape;1454;p63"/>
            <p:cNvCxnSpPr/>
            <p:nvPr/>
          </p:nvCxnSpPr>
          <p:spPr>
            <a:xfrm>
              <a:off x="5918070" y="-1"/>
              <a:ext cx="1" cy="79582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55" name="Google Shape;1455;p63"/>
          <p:cNvGrpSpPr/>
          <p:nvPr/>
        </p:nvGrpSpPr>
        <p:grpSpPr>
          <a:xfrm>
            <a:off x="4068295" y="5728803"/>
            <a:ext cx="5918073" cy="85002"/>
            <a:chOff x="-1" y="-1"/>
            <a:chExt cx="5918072" cy="85000"/>
          </a:xfrm>
        </p:grpSpPr>
        <p:cxnSp>
          <p:nvCxnSpPr>
            <p:cNvPr id="1456" name="Google Shape;1456;p63"/>
            <p:cNvCxnSpPr/>
            <p:nvPr/>
          </p:nvCxnSpPr>
          <p:spPr>
            <a:xfrm flipH="1">
              <a:off x="-1" y="5416"/>
              <a:ext cx="1" cy="79583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7" name="Google Shape;1457;p63"/>
            <p:cNvCxnSpPr/>
            <p:nvPr/>
          </p:nvCxnSpPr>
          <p:spPr>
            <a:xfrm>
              <a:off x="1154241" y="5416"/>
              <a:ext cx="1" cy="79583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63"/>
            <p:cNvCxnSpPr/>
            <p:nvPr/>
          </p:nvCxnSpPr>
          <p:spPr>
            <a:xfrm>
              <a:off x="2285854" y="5416"/>
              <a:ext cx="1" cy="79583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63"/>
            <p:cNvCxnSpPr/>
            <p:nvPr/>
          </p:nvCxnSpPr>
          <p:spPr>
            <a:xfrm>
              <a:off x="3500194" y="5416"/>
              <a:ext cx="1" cy="79583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0" name="Google Shape;1460;p63"/>
            <p:cNvCxnSpPr/>
            <p:nvPr/>
          </p:nvCxnSpPr>
          <p:spPr>
            <a:xfrm>
              <a:off x="4688382" y="4896"/>
              <a:ext cx="1" cy="79583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1" name="Google Shape;1461;p63"/>
            <p:cNvCxnSpPr/>
            <p:nvPr/>
          </p:nvCxnSpPr>
          <p:spPr>
            <a:xfrm>
              <a:off x="5918070" y="-1"/>
              <a:ext cx="1" cy="79584"/>
            </a:xfrm>
            <a:prstGeom prst="straightConnector1">
              <a:avLst/>
            </a:prstGeom>
            <a:noFill/>
            <a:ln w="9525" cap="flat" cmpd="sng">
              <a:solidFill>
                <a:srgbClr val="3D106C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2" name="Google Shape;1462;p63"/>
          <p:cNvGrpSpPr/>
          <p:nvPr/>
        </p:nvGrpSpPr>
        <p:grpSpPr>
          <a:xfrm>
            <a:off x="3870747" y="1539706"/>
            <a:ext cx="6314110" cy="320241"/>
            <a:chOff x="0" y="-1"/>
            <a:chExt cx="6314108" cy="320239"/>
          </a:xfrm>
        </p:grpSpPr>
        <p:grpSp>
          <p:nvGrpSpPr>
            <p:cNvPr id="1463" name="Google Shape;1463;p63"/>
            <p:cNvGrpSpPr/>
            <p:nvPr/>
          </p:nvGrpSpPr>
          <p:grpSpPr>
            <a:xfrm>
              <a:off x="0" y="-1"/>
              <a:ext cx="448303" cy="292311"/>
              <a:chOff x="0" y="0"/>
              <a:chExt cx="448302" cy="292309"/>
            </a:xfrm>
          </p:grpSpPr>
          <p:sp>
            <p:nvSpPr>
              <p:cNvPr id="1464" name="Google Shape;1464;p63"/>
              <p:cNvSpPr/>
              <p:nvPr/>
            </p:nvSpPr>
            <p:spPr>
              <a:xfrm>
                <a:off x="0" y="0"/>
                <a:ext cx="448302" cy="281829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00:00</a:t>
                </a:r>
                <a:endParaRPr/>
              </a:p>
            </p:txBody>
          </p:sp>
        </p:grpSp>
        <p:grpSp>
          <p:nvGrpSpPr>
            <p:cNvPr id="1466" name="Google Shape;1466;p63"/>
            <p:cNvGrpSpPr/>
            <p:nvPr/>
          </p:nvGrpSpPr>
          <p:grpSpPr>
            <a:xfrm>
              <a:off x="1134326" y="10332"/>
              <a:ext cx="448304" cy="292310"/>
              <a:chOff x="0" y="0"/>
              <a:chExt cx="448302" cy="292309"/>
            </a:xfrm>
          </p:grpSpPr>
          <p:sp>
            <p:nvSpPr>
              <p:cNvPr id="1467" name="Google Shape;1467;p63"/>
              <p:cNvSpPr/>
              <p:nvPr/>
            </p:nvSpPr>
            <p:spPr>
              <a:xfrm>
                <a:off x="0" y="0"/>
                <a:ext cx="448302" cy="281829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00:10</a:t>
                </a:r>
                <a:endParaRPr/>
              </a:p>
            </p:txBody>
          </p:sp>
        </p:grpSp>
        <p:grpSp>
          <p:nvGrpSpPr>
            <p:cNvPr id="1469" name="Google Shape;1469;p63"/>
            <p:cNvGrpSpPr/>
            <p:nvPr/>
          </p:nvGrpSpPr>
          <p:grpSpPr>
            <a:xfrm>
              <a:off x="2282740" y="27928"/>
              <a:ext cx="448303" cy="292310"/>
              <a:chOff x="0" y="0"/>
              <a:chExt cx="448302" cy="292309"/>
            </a:xfrm>
          </p:grpSpPr>
          <p:sp>
            <p:nvSpPr>
              <p:cNvPr id="1470" name="Google Shape;1470;p63"/>
              <p:cNvSpPr/>
              <p:nvPr/>
            </p:nvSpPr>
            <p:spPr>
              <a:xfrm>
                <a:off x="0" y="0"/>
                <a:ext cx="448302" cy="281829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00:20</a:t>
                </a:r>
                <a:endParaRPr/>
              </a:p>
            </p:txBody>
          </p:sp>
        </p:grpSp>
        <p:grpSp>
          <p:nvGrpSpPr>
            <p:cNvPr id="1472" name="Google Shape;1472;p63"/>
            <p:cNvGrpSpPr/>
            <p:nvPr/>
          </p:nvGrpSpPr>
          <p:grpSpPr>
            <a:xfrm>
              <a:off x="3506681" y="27928"/>
              <a:ext cx="448303" cy="292310"/>
              <a:chOff x="0" y="0"/>
              <a:chExt cx="448302" cy="292309"/>
            </a:xfrm>
          </p:grpSpPr>
          <p:sp>
            <p:nvSpPr>
              <p:cNvPr id="1473" name="Google Shape;1473;p63"/>
              <p:cNvSpPr/>
              <p:nvPr/>
            </p:nvSpPr>
            <p:spPr>
              <a:xfrm>
                <a:off x="0" y="0"/>
                <a:ext cx="448302" cy="281829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00:30</a:t>
                </a:r>
                <a:endParaRPr/>
              </a:p>
            </p:txBody>
          </p:sp>
        </p:grpSp>
        <p:grpSp>
          <p:nvGrpSpPr>
            <p:cNvPr id="1475" name="Google Shape;1475;p63"/>
            <p:cNvGrpSpPr/>
            <p:nvPr/>
          </p:nvGrpSpPr>
          <p:grpSpPr>
            <a:xfrm>
              <a:off x="4661782" y="27928"/>
              <a:ext cx="448303" cy="292310"/>
              <a:chOff x="0" y="0"/>
              <a:chExt cx="448302" cy="292309"/>
            </a:xfrm>
          </p:grpSpPr>
          <p:sp>
            <p:nvSpPr>
              <p:cNvPr id="1476" name="Google Shape;1476;p63"/>
              <p:cNvSpPr/>
              <p:nvPr/>
            </p:nvSpPr>
            <p:spPr>
              <a:xfrm>
                <a:off x="0" y="0"/>
                <a:ext cx="448302" cy="281829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00:40</a:t>
                </a:r>
                <a:endParaRPr/>
              </a:p>
            </p:txBody>
          </p:sp>
        </p:grpSp>
        <p:grpSp>
          <p:nvGrpSpPr>
            <p:cNvPr id="1478" name="Google Shape;1478;p63"/>
            <p:cNvGrpSpPr/>
            <p:nvPr/>
          </p:nvGrpSpPr>
          <p:grpSpPr>
            <a:xfrm>
              <a:off x="5865805" y="27927"/>
              <a:ext cx="448303" cy="292310"/>
              <a:chOff x="0" y="0"/>
              <a:chExt cx="448302" cy="292309"/>
            </a:xfrm>
          </p:grpSpPr>
          <p:sp>
            <p:nvSpPr>
              <p:cNvPr id="1479" name="Google Shape;1479;p63"/>
              <p:cNvSpPr/>
              <p:nvPr/>
            </p:nvSpPr>
            <p:spPr>
              <a:xfrm>
                <a:off x="0" y="0"/>
                <a:ext cx="448302" cy="28183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00:50</a:t>
                </a:r>
                <a:endParaRPr/>
              </a:p>
            </p:txBody>
          </p:sp>
        </p:grpSp>
      </p:grpSp>
      <p:grpSp>
        <p:nvGrpSpPr>
          <p:cNvPr id="1481" name="Google Shape;1481;p63"/>
          <p:cNvGrpSpPr/>
          <p:nvPr/>
        </p:nvGrpSpPr>
        <p:grpSpPr>
          <a:xfrm>
            <a:off x="4510852" y="1568513"/>
            <a:ext cx="4071164" cy="4193899"/>
            <a:chOff x="-1" y="-1"/>
            <a:chExt cx="4071163" cy="4193898"/>
          </a:xfrm>
        </p:grpSpPr>
        <p:cxnSp>
          <p:nvCxnSpPr>
            <p:cNvPr id="1482" name="Google Shape;1482;p63"/>
            <p:cNvCxnSpPr/>
            <p:nvPr/>
          </p:nvCxnSpPr>
          <p:spPr>
            <a:xfrm>
              <a:off x="-1" y="-1"/>
              <a:ext cx="480995" cy="598005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3" name="Google Shape;1483;p63"/>
            <p:cNvCxnSpPr/>
            <p:nvPr/>
          </p:nvCxnSpPr>
          <p:spPr>
            <a:xfrm>
              <a:off x="480995" y="597901"/>
              <a:ext cx="248238" cy="59060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4" name="Google Shape;1484;p63"/>
            <p:cNvCxnSpPr/>
            <p:nvPr/>
          </p:nvCxnSpPr>
          <p:spPr>
            <a:xfrm>
              <a:off x="727480" y="1196008"/>
              <a:ext cx="560610" cy="60571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5" name="Google Shape;1485;p63"/>
            <p:cNvCxnSpPr/>
            <p:nvPr/>
          </p:nvCxnSpPr>
          <p:spPr>
            <a:xfrm>
              <a:off x="1288091" y="1809215"/>
              <a:ext cx="251780" cy="610638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6" name="Google Shape;1486;p63"/>
            <p:cNvCxnSpPr/>
            <p:nvPr/>
          </p:nvCxnSpPr>
          <p:spPr>
            <a:xfrm>
              <a:off x="1539870" y="2421700"/>
              <a:ext cx="1729717" cy="577885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7" name="Google Shape;1487;p63"/>
            <p:cNvCxnSpPr/>
            <p:nvPr/>
          </p:nvCxnSpPr>
          <p:spPr>
            <a:xfrm>
              <a:off x="3269585" y="3000700"/>
              <a:ext cx="643372" cy="59539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8" name="Google Shape;1488;p63"/>
            <p:cNvCxnSpPr/>
            <p:nvPr/>
          </p:nvCxnSpPr>
          <p:spPr>
            <a:xfrm>
              <a:off x="3912956" y="3598500"/>
              <a:ext cx="158206" cy="59539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89" name="Google Shape;1489;p63"/>
          <p:cNvGrpSpPr/>
          <p:nvPr/>
        </p:nvGrpSpPr>
        <p:grpSpPr>
          <a:xfrm>
            <a:off x="4751347" y="1568571"/>
            <a:ext cx="5084606" cy="4197836"/>
            <a:chOff x="-1" y="-1"/>
            <a:chExt cx="5084605" cy="4197835"/>
          </a:xfrm>
        </p:grpSpPr>
        <p:cxnSp>
          <p:nvCxnSpPr>
            <p:cNvPr id="1490" name="Google Shape;1490;p63"/>
            <p:cNvCxnSpPr/>
            <p:nvPr/>
          </p:nvCxnSpPr>
          <p:spPr>
            <a:xfrm>
              <a:off x="-1" y="-1"/>
              <a:ext cx="480994" cy="598005"/>
            </a:xfrm>
            <a:prstGeom prst="straightConnector1">
              <a:avLst/>
            </a:prstGeom>
            <a:noFill/>
            <a:ln w="12700" cap="flat" cmpd="sng">
              <a:solidFill>
                <a:srgbClr val="3D106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1" name="Google Shape;1491;p63"/>
            <p:cNvCxnSpPr/>
            <p:nvPr/>
          </p:nvCxnSpPr>
          <p:spPr>
            <a:xfrm>
              <a:off x="480995" y="597901"/>
              <a:ext cx="248237" cy="590607"/>
            </a:xfrm>
            <a:prstGeom prst="straightConnector1">
              <a:avLst/>
            </a:prstGeom>
            <a:noFill/>
            <a:ln w="12700" cap="flat" cmpd="sng">
              <a:solidFill>
                <a:srgbClr val="3D106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2" name="Google Shape;1492;p63"/>
            <p:cNvCxnSpPr/>
            <p:nvPr/>
          </p:nvCxnSpPr>
          <p:spPr>
            <a:xfrm>
              <a:off x="727478" y="1196004"/>
              <a:ext cx="1574057" cy="618351"/>
            </a:xfrm>
            <a:prstGeom prst="straightConnector1">
              <a:avLst/>
            </a:prstGeom>
            <a:noFill/>
            <a:ln w="12700" cap="flat" cmpd="sng">
              <a:solidFill>
                <a:srgbClr val="3D106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3" name="Google Shape;1493;p63"/>
            <p:cNvCxnSpPr/>
            <p:nvPr/>
          </p:nvCxnSpPr>
          <p:spPr>
            <a:xfrm>
              <a:off x="2301534" y="1800435"/>
              <a:ext cx="251780" cy="610637"/>
            </a:xfrm>
            <a:prstGeom prst="straightConnector1">
              <a:avLst/>
            </a:prstGeom>
            <a:noFill/>
            <a:ln w="12700" cap="flat" cmpd="sng">
              <a:solidFill>
                <a:srgbClr val="3D106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4" name="Google Shape;1494;p63"/>
            <p:cNvCxnSpPr/>
            <p:nvPr/>
          </p:nvCxnSpPr>
          <p:spPr>
            <a:xfrm>
              <a:off x="2553315" y="2412922"/>
              <a:ext cx="1729717" cy="587516"/>
            </a:xfrm>
            <a:prstGeom prst="straightConnector1">
              <a:avLst/>
            </a:prstGeom>
            <a:noFill/>
            <a:ln w="12700" cap="flat" cmpd="sng">
              <a:solidFill>
                <a:srgbClr val="3D106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5" name="Google Shape;1495;p63"/>
            <p:cNvCxnSpPr/>
            <p:nvPr/>
          </p:nvCxnSpPr>
          <p:spPr>
            <a:xfrm>
              <a:off x="4283029" y="2991920"/>
              <a:ext cx="627933" cy="614311"/>
            </a:xfrm>
            <a:prstGeom prst="straightConnector1">
              <a:avLst/>
            </a:prstGeom>
            <a:noFill/>
            <a:ln w="12700" cap="flat" cmpd="sng">
              <a:solidFill>
                <a:srgbClr val="3D106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6" name="Google Shape;1496;p63"/>
            <p:cNvCxnSpPr/>
            <p:nvPr/>
          </p:nvCxnSpPr>
          <p:spPr>
            <a:xfrm>
              <a:off x="4926398" y="3602437"/>
              <a:ext cx="158206" cy="595397"/>
            </a:xfrm>
            <a:prstGeom prst="straightConnector1">
              <a:avLst/>
            </a:prstGeom>
            <a:noFill/>
            <a:ln w="12700" cap="flat" cmpd="sng">
              <a:solidFill>
                <a:srgbClr val="3D106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97" name="Google Shape;1497;p63"/>
          <p:cNvGrpSpPr/>
          <p:nvPr/>
        </p:nvGrpSpPr>
        <p:grpSpPr>
          <a:xfrm>
            <a:off x="3909687" y="5748328"/>
            <a:ext cx="6314107" cy="320273"/>
            <a:chOff x="0" y="-1"/>
            <a:chExt cx="6314105" cy="320271"/>
          </a:xfrm>
        </p:grpSpPr>
        <p:grpSp>
          <p:nvGrpSpPr>
            <p:cNvPr id="1498" name="Google Shape;1498;p63"/>
            <p:cNvGrpSpPr/>
            <p:nvPr/>
          </p:nvGrpSpPr>
          <p:grpSpPr>
            <a:xfrm>
              <a:off x="0" y="-1"/>
              <a:ext cx="448303" cy="292311"/>
              <a:chOff x="0" y="0"/>
              <a:chExt cx="448302" cy="292309"/>
            </a:xfrm>
          </p:grpSpPr>
          <p:sp>
            <p:nvSpPr>
              <p:cNvPr id="1499" name="Google Shape;1499;p63"/>
              <p:cNvSpPr/>
              <p:nvPr/>
            </p:nvSpPr>
            <p:spPr>
              <a:xfrm>
                <a:off x="0" y="0"/>
                <a:ext cx="448302" cy="281829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00:00</a:t>
                </a:r>
                <a:endParaRPr/>
              </a:p>
            </p:txBody>
          </p:sp>
        </p:grpSp>
        <p:grpSp>
          <p:nvGrpSpPr>
            <p:cNvPr id="1501" name="Google Shape;1501;p63"/>
            <p:cNvGrpSpPr/>
            <p:nvPr/>
          </p:nvGrpSpPr>
          <p:grpSpPr>
            <a:xfrm>
              <a:off x="1134325" y="10336"/>
              <a:ext cx="448303" cy="292310"/>
              <a:chOff x="0" y="0"/>
              <a:chExt cx="448302" cy="292309"/>
            </a:xfrm>
          </p:grpSpPr>
          <p:sp>
            <p:nvSpPr>
              <p:cNvPr id="1502" name="Google Shape;1502;p63"/>
              <p:cNvSpPr/>
              <p:nvPr/>
            </p:nvSpPr>
            <p:spPr>
              <a:xfrm>
                <a:off x="0" y="0"/>
                <a:ext cx="448302" cy="281829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00:10</a:t>
                </a:r>
                <a:endParaRPr/>
              </a:p>
            </p:txBody>
          </p:sp>
        </p:grpSp>
        <p:grpSp>
          <p:nvGrpSpPr>
            <p:cNvPr id="1504" name="Google Shape;1504;p63"/>
            <p:cNvGrpSpPr/>
            <p:nvPr/>
          </p:nvGrpSpPr>
          <p:grpSpPr>
            <a:xfrm>
              <a:off x="2282736" y="27930"/>
              <a:ext cx="448303" cy="292310"/>
              <a:chOff x="0" y="0"/>
              <a:chExt cx="448302" cy="292309"/>
            </a:xfrm>
          </p:grpSpPr>
          <p:sp>
            <p:nvSpPr>
              <p:cNvPr id="1505" name="Google Shape;1505;p63"/>
              <p:cNvSpPr/>
              <p:nvPr/>
            </p:nvSpPr>
            <p:spPr>
              <a:xfrm>
                <a:off x="0" y="0"/>
                <a:ext cx="448302" cy="281829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00:20</a:t>
                </a:r>
                <a:endParaRPr/>
              </a:p>
            </p:txBody>
          </p:sp>
        </p:grpSp>
        <p:grpSp>
          <p:nvGrpSpPr>
            <p:cNvPr id="1507" name="Google Shape;1507;p63"/>
            <p:cNvGrpSpPr/>
            <p:nvPr/>
          </p:nvGrpSpPr>
          <p:grpSpPr>
            <a:xfrm>
              <a:off x="3506678" y="27940"/>
              <a:ext cx="448303" cy="292310"/>
              <a:chOff x="0" y="0"/>
              <a:chExt cx="448302" cy="292309"/>
            </a:xfrm>
          </p:grpSpPr>
          <p:sp>
            <p:nvSpPr>
              <p:cNvPr id="1508" name="Google Shape;1508;p63"/>
              <p:cNvSpPr/>
              <p:nvPr/>
            </p:nvSpPr>
            <p:spPr>
              <a:xfrm>
                <a:off x="0" y="0"/>
                <a:ext cx="448302" cy="28183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00:30</a:t>
                </a:r>
                <a:endParaRPr/>
              </a:p>
            </p:txBody>
          </p:sp>
        </p:grpSp>
        <p:grpSp>
          <p:nvGrpSpPr>
            <p:cNvPr id="1510" name="Google Shape;1510;p63"/>
            <p:cNvGrpSpPr/>
            <p:nvPr/>
          </p:nvGrpSpPr>
          <p:grpSpPr>
            <a:xfrm>
              <a:off x="4661779" y="27950"/>
              <a:ext cx="448303" cy="292310"/>
              <a:chOff x="0" y="0"/>
              <a:chExt cx="448302" cy="292309"/>
            </a:xfrm>
          </p:grpSpPr>
          <p:sp>
            <p:nvSpPr>
              <p:cNvPr id="1511" name="Google Shape;1511;p63"/>
              <p:cNvSpPr/>
              <p:nvPr/>
            </p:nvSpPr>
            <p:spPr>
              <a:xfrm>
                <a:off x="0" y="0"/>
                <a:ext cx="448302" cy="28183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00:40</a:t>
                </a:r>
                <a:endParaRPr/>
              </a:p>
            </p:txBody>
          </p:sp>
        </p:grpSp>
        <p:grpSp>
          <p:nvGrpSpPr>
            <p:cNvPr id="1513" name="Google Shape;1513;p63"/>
            <p:cNvGrpSpPr/>
            <p:nvPr/>
          </p:nvGrpSpPr>
          <p:grpSpPr>
            <a:xfrm>
              <a:off x="5865802" y="27960"/>
              <a:ext cx="448303" cy="292310"/>
              <a:chOff x="0" y="0"/>
              <a:chExt cx="448302" cy="292309"/>
            </a:xfrm>
          </p:grpSpPr>
          <p:sp>
            <p:nvSpPr>
              <p:cNvPr id="1514" name="Google Shape;1514;p63"/>
              <p:cNvSpPr/>
              <p:nvPr/>
            </p:nvSpPr>
            <p:spPr>
              <a:xfrm>
                <a:off x="0" y="0"/>
                <a:ext cx="448302" cy="28183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50850" tIns="50850" rIns="50850" bIns="50850" anchor="t" anchorCtr="0">
                <a:noAutofit/>
              </a:bodyPr>
              <a:lstStyle/>
              <a:p>
                <a:pPr marL="0" marR="0" lvl="0" indent="0" algn="l" rtl="0">
                  <a:lnSpc>
                    <a:spcPct val="138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3"/>
              <p:cNvSpPr/>
              <p:nvPr/>
            </p:nvSpPr>
            <p:spPr>
              <a:xfrm>
                <a:off x="0" y="0"/>
                <a:ext cx="362292" cy="292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22727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Font typeface="Arial"/>
                  <a:buNone/>
                </a:pPr>
                <a:r>
                  <a:rPr lang="zh-CN" sz="11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00:50</a:t>
                </a:r>
                <a:endParaRPr/>
              </a:p>
            </p:txBody>
          </p:sp>
        </p:grpSp>
      </p:grpSp>
      <p:cxnSp>
        <p:nvCxnSpPr>
          <p:cNvPr id="1516" name="Google Shape;1516;p63"/>
          <p:cNvCxnSpPr/>
          <p:nvPr/>
        </p:nvCxnSpPr>
        <p:spPr>
          <a:xfrm flipH="1">
            <a:off x="4295439" y="1431184"/>
            <a:ext cx="11290" cy="148748"/>
          </a:xfrm>
          <a:prstGeom prst="straightConnector1">
            <a:avLst/>
          </a:prstGeom>
          <a:noFill/>
          <a:ln w="9525" cap="flat" cmpd="sng">
            <a:solidFill>
              <a:srgbClr val="3F136C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1517" name="Google Shape;1517;p63"/>
          <p:cNvGrpSpPr/>
          <p:nvPr/>
        </p:nvGrpSpPr>
        <p:grpSpPr>
          <a:xfrm>
            <a:off x="3801700" y="1331534"/>
            <a:ext cx="448304" cy="283549"/>
            <a:chOff x="0" y="1195"/>
            <a:chExt cx="448303" cy="283547"/>
          </a:xfrm>
        </p:grpSpPr>
        <p:sp>
          <p:nvSpPr>
            <p:cNvPr id="1518" name="Google Shape;1518;p63"/>
            <p:cNvSpPr/>
            <p:nvPr/>
          </p:nvSpPr>
          <p:spPr>
            <a:xfrm>
              <a:off x="0" y="48767"/>
              <a:ext cx="448303" cy="188404"/>
            </a:xfrm>
            <a:prstGeom prst="rect">
              <a:avLst/>
            </a:prstGeom>
            <a:solidFill>
              <a:srgbClr val="D6DBE0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63"/>
            <p:cNvSpPr/>
            <p:nvPr/>
          </p:nvSpPr>
          <p:spPr>
            <a:xfrm>
              <a:off x="90677" y="1195"/>
              <a:ext cx="266949" cy="283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3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00:02</a:t>
              </a:r>
              <a:endParaRPr/>
            </a:p>
          </p:txBody>
        </p:sp>
      </p:grpSp>
      <p:grpSp>
        <p:nvGrpSpPr>
          <p:cNvPr id="1520" name="Google Shape;1520;p63"/>
          <p:cNvGrpSpPr/>
          <p:nvPr/>
        </p:nvGrpSpPr>
        <p:grpSpPr>
          <a:xfrm>
            <a:off x="4155732" y="1938991"/>
            <a:ext cx="448304" cy="283549"/>
            <a:chOff x="0" y="1195"/>
            <a:chExt cx="448303" cy="283547"/>
          </a:xfrm>
        </p:grpSpPr>
        <p:sp>
          <p:nvSpPr>
            <p:cNvPr id="1521" name="Google Shape;1521;p63"/>
            <p:cNvSpPr/>
            <p:nvPr/>
          </p:nvSpPr>
          <p:spPr>
            <a:xfrm>
              <a:off x="0" y="48767"/>
              <a:ext cx="448303" cy="188404"/>
            </a:xfrm>
            <a:prstGeom prst="rect">
              <a:avLst/>
            </a:prstGeom>
            <a:solidFill>
              <a:srgbClr val="D6DBE0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63"/>
            <p:cNvSpPr/>
            <p:nvPr/>
          </p:nvSpPr>
          <p:spPr>
            <a:xfrm>
              <a:off x="90677" y="1195"/>
              <a:ext cx="266949" cy="283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3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00:06</a:t>
              </a:r>
              <a:endParaRPr/>
            </a:p>
          </p:txBody>
        </p:sp>
      </p:grpSp>
      <p:grpSp>
        <p:nvGrpSpPr>
          <p:cNvPr id="1523" name="Google Shape;1523;p63"/>
          <p:cNvGrpSpPr/>
          <p:nvPr/>
        </p:nvGrpSpPr>
        <p:grpSpPr>
          <a:xfrm>
            <a:off x="4485948" y="2519838"/>
            <a:ext cx="448304" cy="283549"/>
            <a:chOff x="0" y="1195"/>
            <a:chExt cx="448303" cy="283547"/>
          </a:xfrm>
        </p:grpSpPr>
        <p:sp>
          <p:nvSpPr>
            <p:cNvPr id="1524" name="Google Shape;1524;p63"/>
            <p:cNvSpPr/>
            <p:nvPr/>
          </p:nvSpPr>
          <p:spPr>
            <a:xfrm>
              <a:off x="0" y="48767"/>
              <a:ext cx="448303" cy="188404"/>
            </a:xfrm>
            <a:prstGeom prst="rect">
              <a:avLst/>
            </a:prstGeom>
            <a:solidFill>
              <a:srgbClr val="D6DBE0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3"/>
            <p:cNvSpPr/>
            <p:nvPr/>
          </p:nvSpPr>
          <p:spPr>
            <a:xfrm>
              <a:off x="90677" y="1195"/>
              <a:ext cx="266949" cy="283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3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00:08</a:t>
              </a:r>
              <a:endParaRPr/>
            </a:p>
          </p:txBody>
        </p:sp>
      </p:grpSp>
      <p:grpSp>
        <p:nvGrpSpPr>
          <p:cNvPr id="1526" name="Google Shape;1526;p63"/>
          <p:cNvGrpSpPr/>
          <p:nvPr/>
        </p:nvGrpSpPr>
        <p:grpSpPr>
          <a:xfrm>
            <a:off x="4946537" y="3139779"/>
            <a:ext cx="448304" cy="283548"/>
            <a:chOff x="0" y="1195"/>
            <a:chExt cx="448303" cy="283547"/>
          </a:xfrm>
        </p:grpSpPr>
        <p:sp>
          <p:nvSpPr>
            <p:cNvPr id="1527" name="Google Shape;1527;p63"/>
            <p:cNvSpPr/>
            <p:nvPr/>
          </p:nvSpPr>
          <p:spPr>
            <a:xfrm>
              <a:off x="0" y="48767"/>
              <a:ext cx="448303" cy="188404"/>
            </a:xfrm>
            <a:prstGeom prst="rect">
              <a:avLst/>
            </a:prstGeom>
            <a:solidFill>
              <a:srgbClr val="D6DBE0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63"/>
            <p:cNvSpPr/>
            <p:nvPr/>
          </p:nvSpPr>
          <p:spPr>
            <a:xfrm>
              <a:off x="90677" y="1195"/>
              <a:ext cx="266949" cy="283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3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00:13</a:t>
              </a:r>
              <a:endParaRPr/>
            </a:p>
          </p:txBody>
        </p:sp>
      </p:grpSp>
      <p:grpSp>
        <p:nvGrpSpPr>
          <p:cNvPr id="1529" name="Google Shape;1529;p63"/>
          <p:cNvGrpSpPr/>
          <p:nvPr/>
        </p:nvGrpSpPr>
        <p:grpSpPr>
          <a:xfrm>
            <a:off x="5296897" y="3723290"/>
            <a:ext cx="448304" cy="283548"/>
            <a:chOff x="0" y="1195"/>
            <a:chExt cx="448303" cy="283547"/>
          </a:xfrm>
        </p:grpSpPr>
        <p:sp>
          <p:nvSpPr>
            <p:cNvPr id="1530" name="Google Shape;1530;p63"/>
            <p:cNvSpPr/>
            <p:nvPr/>
          </p:nvSpPr>
          <p:spPr>
            <a:xfrm>
              <a:off x="0" y="50277"/>
              <a:ext cx="448303" cy="185383"/>
            </a:xfrm>
            <a:prstGeom prst="rect">
              <a:avLst/>
            </a:prstGeom>
            <a:solidFill>
              <a:srgbClr val="D6DBE0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63"/>
            <p:cNvSpPr/>
            <p:nvPr/>
          </p:nvSpPr>
          <p:spPr>
            <a:xfrm>
              <a:off x="90677" y="1195"/>
              <a:ext cx="266949" cy="283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3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00:16</a:t>
              </a:r>
              <a:endParaRPr/>
            </a:p>
          </p:txBody>
        </p:sp>
      </p:grpSp>
      <p:grpSp>
        <p:nvGrpSpPr>
          <p:cNvPr id="1532" name="Google Shape;1532;p63"/>
          <p:cNvGrpSpPr/>
          <p:nvPr/>
        </p:nvGrpSpPr>
        <p:grpSpPr>
          <a:xfrm>
            <a:off x="6600514" y="4352338"/>
            <a:ext cx="448304" cy="283549"/>
            <a:chOff x="0" y="1195"/>
            <a:chExt cx="448303" cy="283547"/>
          </a:xfrm>
        </p:grpSpPr>
        <p:sp>
          <p:nvSpPr>
            <p:cNvPr id="1533" name="Google Shape;1533;p63"/>
            <p:cNvSpPr/>
            <p:nvPr/>
          </p:nvSpPr>
          <p:spPr>
            <a:xfrm>
              <a:off x="0" y="48767"/>
              <a:ext cx="448303" cy="188404"/>
            </a:xfrm>
            <a:prstGeom prst="rect">
              <a:avLst/>
            </a:prstGeom>
            <a:solidFill>
              <a:srgbClr val="D6DBE0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63"/>
            <p:cNvSpPr/>
            <p:nvPr/>
          </p:nvSpPr>
          <p:spPr>
            <a:xfrm>
              <a:off x="90677" y="1195"/>
              <a:ext cx="266949" cy="283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3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00:30</a:t>
              </a:r>
              <a:endParaRPr/>
            </a:p>
          </p:txBody>
        </p:sp>
      </p:grpSp>
      <p:grpSp>
        <p:nvGrpSpPr>
          <p:cNvPr id="1535" name="Google Shape;1535;p63"/>
          <p:cNvGrpSpPr/>
          <p:nvPr/>
        </p:nvGrpSpPr>
        <p:grpSpPr>
          <a:xfrm>
            <a:off x="7540345" y="4941320"/>
            <a:ext cx="448305" cy="283549"/>
            <a:chOff x="0" y="1195"/>
            <a:chExt cx="448303" cy="283547"/>
          </a:xfrm>
        </p:grpSpPr>
        <p:sp>
          <p:nvSpPr>
            <p:cNvPr id="1536" name="Google Shape;1536;p63"/>
            <p:cNvSpPr/>
            <p:nvPr/>
          </p:nvSpPr>
          <p:spPr>
            <a:xfrm>
              <a:off x="0" y="48767"/>
              <a:ext cx="448303" cy="188404"/>
            </a:xfrm>
            <a:prstGeom prst="rect">
              <a:avLst/>
            </a:prstGeom>
            <a:solidFill>
              <a:srgbClr val="D6DBE0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63"/>
            <p:cNvSpPr/>
            <p:nvPr/>
          </p:nvSpPr>
          <p:spPr>
            <a:xfrm>
              <a:off x="90677" y="1195"/>
              <a:ext cx="266949" cy="283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3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00:35</a:t>
              </a:r>
              <a:endParaRPr/>
            </a:p>
          </p:txBody>
        </p:sp>
      </p:grpSp>
      <p:grpSp>
        <p:nvGrpSpPr>
          <p:cNvPr id="1538" name="Google Shape;1538;p63"/>
          <p:cNvGrpSpPr/>
          <p:nvPr/>
        </p:nvGrpSpPr>
        <p:grpSpPr>
          <a:xfrm>
            <a:off x="7857266" y="5522713"/>
            <a:ext cx="448304" cy="283549"/>
            <a:chOff x="0" y="1195"/>
            <a:chExt cx="448303" cy="283547"/>
          </a:xfrm>
        </p:grpSpPr>
        <p:sp>
          <p:nvSpPr>
            <p:cNvPr id="1539" name="Google Shape;1539;p63"/>
            <p:cNvSpPr/>
            <p:nvPr/>
          </p:nvSpPr>
          <p:spPr>
            <a:xfrm>
              <a:off x="0" y="48767"/>
              <a:ext cx="448303" cy="188404"/>
            </a:xfrm>
            <a:prstGeom prst="rect">
              <a:avLst/>
            </a:prstGeom>
            <a:solidFill>
              <a:srgbClr val="D6DBE0"/>
            </a:solidFill>
            <a:ln>
              <a:noFill/>
            </a:ln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63"/>
            <p:cNvSpPr/>
            <p:nvPr/>
          </p:nvSpPr>
          <p:spPr>
            <a:xfrm>
              <a:off x="90677" y="1195"/>
              <a:ext cx="266949" cy="283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3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00:37</a:t>
              </a:r>
              <a:endParaRPr/>
            </a:p>
          </p:txBody>
        </p:sp>
      </p:grpSp>
      <p:cxnSp>
        <p:nvCxnSpPr>
          <p:cNvPr id="1541" name="Google Shape;1541;p63"/>
          <p:cNvCxnSpPr/>
          <p:nvPr/>
        </p:nvCxnSpPr>
        <p:spPr>
          <a:xfrm rot="10800000">
            <a:off x="4797528" y="1589206"/>
            <a:ext cx="2" cy="590284"/>
          </a:xfrm>
          <a:prstGeom prst="straightConnector1">
            <a:avLst/>
          </a:prstGeom>
          <a:noFill/>
          <a:ln w="9525" cap="flat" cmpd="sng">
            <a:solidFill>
              <a:srgbClr val="3D106C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542" name="Google Shape;1542;p63"/>
          <p:cNvCxnSpPr/>
          <p:nvPr/>
        </p:nvCxnSpPr>
        <p:spPr>
          <a:xfrm rot="10800000" flipH="1">
            <a:off x="5044012" y="1593386"/>
            <a:ext cx="1" cy="1163637"/>
          </a:xfrm>
          <a:prstGeom prst="straightConnector1">
            <a:avLst/>
          </a:prstGeom>
          <a:noFill/>
          <a:ln w="9525" cap="flat" cmpd="sng">
            <a:solidFill>
              <a:srgbClr val="3D106C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543" name="Google Shape;1543;p63"/>
          <p:cNvCxnSpPr/>
          <p:nvPr/>
        </p:nvCxnSpPr>
        <p:spPr>
          <a:xfrm rot="10800000" flipH="1">
            <a:off x="5606325" y="1592792"/>
            <a:ext cx="7748" cy="1804328"/>
          </a:xfrm>
          <a:prstGeom prst="straightConnector1">
            <a:avLst/>
          </a:prstGeom>
          <a:noFill/>
          <a:ln w="9525" cap="flat" cmpd="sng">
            <a:solidFill>
              <a:srgbClr val="3D106C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544" name="Google Shape;1544;p63"/>
          <p:cNvCxnSpPr/>
          <p:nvPr/>
        </p:nvCxnSpPr>
        <p:spPr>
          <a:xfrm rot="10800000" flipH="1">
            <a:off x="5859309" y="1565172"/>
            <a:ext cx="20598" cy="2385033"/>
          </a:xfrm>
          <a:prstGeom prst="straightConnector1">
            <a:avLst/>
          </a:prstGeom>
          <a:noFill/>
          <a:ln w="9525" cap="flat" cmpd="sng">
            <a:solidFill>
              <a:srgbClr val="3D106C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545" name="Google Shape;1545;p63"/>
          <p:cNvCxnSpPr/>
          <p:nvPr/>
        </p:nvCxnSpPr>
        <p:spPr>
          <a:xfrm rot="10800000">
            <a:off x="7570681" y="1924383"/>
            <a:ext cx="1797" cy="2659698"/>
          </a:xfrm>
          <a:prstGeom prst="straightConnector1">
            <a:avLst/>
          </a:prstGeom>
          <a:noFill/>
          <a:ln w="9525" cap="flat" cmpd="sng">
            <a:solidFill>
              <a:srgbClr val="3D106C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546" name="Google Shape;1546;p63"/>
          <p:cNvCxnSpPr/>
          <p:nvPr/>
        </p:nvCxnSpPr>
        <p:spPr>
          <a:xfrm rot="10800000">
            <a:off x="8211866" y="1550038"/>
            <a:ext cx="10460" cy="3584446"/>
          </a:xfrm>
          <a:prstGeom prst="straightConnector1">
            <a:avLst/>
          </a:prstGeom>
          <a:noFill/>
          <a:ln w="9525" cap="flat" cmpd="sng">
            <a:solidFill>
              <a:srgbClr val="3D106C"/>
            </a:solidFill>
            <a:prstDash val="dash"/>
            <a:miter lim="8000"/>
            <a:headEnd type="none" w="sm" len="sm"/>
            <a:tailEnd type="none" w="sm" len="sm"/>
          </a:ln>
        </p:spPr>
      </p:cxnSp>
      <p:cxnSp>
        <p:nvCxnSpPr>
          <p:cNvPr id="1547" name="Google Shape;1547;p63"/>
          <p:cNvCxnSpPr/>
          <p:nvPr/>
        </p:nvCxnSpPr>
        <p:spPr>
          <a:xfrm rot="10800000">
            <a:off x="8376523" y="1575944"/>
            <a:ext cx="21652" cy="4225255"/>
          </a:xfrm>
          <a:prstGeom prst="straightConnector1">
            <a:avLst/>
          </a:prstGeom>
          <a:noFill/>
          <a:ln w="9525" cap="flat" cmpd="sng">
            <a:solidFill>
              <a:srgbClr val="3D106C"/>
            </a:solidFill>
            <a:prstDash val="dash"/>
            <a:miter lim="8000"/>
            <a:headEnd type="none" w="sm" len="sm"/>
            <a:tailEnd type="none" w="sm" len="sm"/>
          </a:ln>
        </p:spPr>
      </p:cxnSp>
      <p:grpSp>
        <p:nvGrpSpPr>
          <p:cNvPr id="1548" name="Google Shape;1548;p63"/>
          <p:cNvGrpSpPr/>
          <p:nvPr/>
        </p:nvGrpSpPr>
        <p:grpSpPr>
          <a:xfrm>
            <a:off x="4989331" y="1577378"/>
            <a:ext cx="4071161" cy="4193895"/>
            <a:chOff x="0" y="0"/>
            <a:chExt cx="4071160" cy="4193894"/>
          </a:xfrm>
        </p:grpSpPr>
        <p:cxnSp>
          <p:nvCxnSpPr>
            <p:cNvPr id="1549" name="Google Shape;1549;p63"/>
            <p:cNvCxnSpPr/>
            <p:nvPr/>
          </p:nvCxnSpPr>
          <p:spPr>
            <a:xfrm>
              <a:off x="0" y="0"/>
              <a:ext cx="480994" cy="598004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0" name="Google Shape;1550;p63"/>
            <p:cNvCxnSpPr/>
            <p:nvPr/>
          </p:nvCxnSpPr>
          <p:spPr>
            <a:xfrm>
              <a:off x="480992" y="597901"/>
              <a:ext cx="248237" cy="59060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1" name="Google Shape;1551;p63"/>
            <p:cNvCxnSpPr/>
            <p:nvPr/>
          </p:nvCxnSpPr>
          <p:spPr>
            <a:xfrm>
              <a:off x="727478" y="1196004"/>
              <a:ext cx="560609" cy="60571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2" name="Google Shape;1552;p63"/>
            <p:cNvCxnSpPr/>
            <p:nvPr/>
          </p:nvCxnSpPr>
          <p:spPr>
            <a:xfrm>
              <a:off x="1288088" y="1809214"/>
              <a:ext cx="251780" cy="610638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3" name="Google Shape;1553;p63"/>
            <p:cNvCxnSpPr/>
            <p:nvPr/>
          </p:nvCxnSpPr>
          <p:spPr>
            <a:xfrm>
              <a:off x="1539865" y="2421700"/>
              <a:ext cx="1729717" cy="577885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4" name="Google Shape;1554;p63"/>
            <p:cNvCxnSpPr/>
            <p:nvPr/>
          </p:nvCxnSpPr>
          <p:spPr>
            <a:xfrm>
              <a:off x="3269584" y="3000698"/>
              <a:ext cx="643371" cy="59539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5" name="Google Shape;1555;p63"/>
            <p:cNvCxnSpPr/>
            <p:nvPr/>
          </p:nvCxnSpPr>
          <p:spPr>
            <a:xfrm>
              <a:off x="3912954" y="3598497"/>
              <a:ext cx="158206" cy="59539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56" name="Google Shape;1556;p63"/>
          <p:cNvGrpSpPr/>
          <p:nvPr/>
        </p:nvGrpSpPr>
        <p:grpSpPr>
          <a:xfrm>
            <a:off x="5271281" y="1568572"/>
            <a:ext cx="4071164" cy="4193895"/>
            <a:chOff x="-1" y="0"/>
            <a:chExt cx="4071163" cy="4193894"/>
          </a:xfrm>
        </p:grpSpPr>
        <p:cxnSp>
          <p:nvCxnSpPr>
            <p:cNvPr id="1557" name="Google Shape;1557;p63"/>
            <p:cNvCxnSpPr/>
            <p:nvPr/>
          </p:nvCxnSpPr>
          <p:spPr>
            <a:xfrm>
              <a:off x="-1" y="0"/>
              <a:ext cx="480995" cy="598004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8" name="Google Shape;1558;p63"/>
            <p:cNvCxnSpPr/>
            <p:nvPr/>
          </p:nvCxnSpPr>
          <p:spPr>
            <a:xfrm>
              <a:off x="480995" y="597901"/>
              <a:ext cx="248238" cy="59060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9" name="Google Shape;1559;p63"/>
            <p:cNvCxnSpPr/>
            <p:nvPr/>
          </p:nvCxnSpPr>
          <p:spPr>
            <a:xfrm>
              <a:off x="727479" y="1196004"/>
              <a:ext cx="560609" cy="60571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0" name="Google Shape;1560;p63"/>
            <p:cNvCxnSpPr/>
            <p:nvPr/>
          </p:nvCxnSpPr>
          <p:spPr>
            <a:xfrm>
              <a:off x="1288089" y="1809215"/>
              <a:ext cx="251780" cy="610638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1" name="Google Shape;1561;p63"/>
            <p:cNvCxnSpPr/>
            <p:nvPr/>
          </p:nvCxnSpPr>
          <p:spPr>
            <a:xfrm>
              <a:off x="1539868" y="2421700"/>
              <a:ext cx="1729718" cy="577885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2" name="Google Shape;1562;p63"/>
            <p:cNvCxnSpPr/>
            <p:nvPr/>
          </p:nvCxnSpPr>
          <p:spPr>
            <a:xfrm>
              <a:off x="3269588" y="3000698"/>
              <a:ext cx="643371" cy="59539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3" name="Google Shape;1563;p63"/>
            <p:cNvCxnSpPr/>
            <p:nvPr/>
          </p:nvCxnSpPr>
          <p:spPr>
            <a:xfrm>
              <a:off x="3912956" y="3598497"/>
              <a:ext cx="158206" cy="59539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64" name="Google Shape;1564;p63"/>
          <p:cNvGrpSpPr/>
          <p:nvPr/>
        </p:nvGrpSpPr>
        <p:grpSpPr>
          <a:xfrm>
            <a:off x="5525174" y="1558475"/>
            <a:ext cx="4071166" cy="4193898"/>
            <a:chOff x="0" y="-1"/>
            <a:chExt cx="4071164" cy="4193897"/>
          </a:xfrm>
        </p:grpSpPr>
        <p:cxnSp>
          <p:nvCxnSpPr>
            <p:cNvPr id="1565" name="Google Shape;1565;p63"/>
            <p:cNvCxnSpPr/>
            <p:nvPr/>
          </p:nvCxnSpPr>
          <p:spPr>
            <a:xfrm>
              <a:off x="0" y="-1"/>
              <a:ext cx="480994" cy="598005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6" name="Google Shape;1566;p63"/>
            <p:cNvCxnSpPr/>
            <p:nvPr/>
          </p:nvCxnSpPr>
          <p:spPr>
            <a:xfrm>
              <a:off x="480993" y="597901"/>
              <a:ext cx="248237" cy="59060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7" name="Google Shape;1567;p63"/>
            <p:cNvCxnSpPr/>
            <p:nvPr/>
          </p:nvCxnSpPr>
          <p:spPr>
            <a:xfrm>
              <a:off x="727480" y="1196004"/>
              <a:ext cx="560610" cy="60571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8" name="Google Shape;1568;p63"/>
            <p:cNvCxnSpPr/>
            <p:nvPr/>
          </p:nvCxnSpPr>
          <p:spPr>
            <a:xfrm>
              <a:off x="1288093" y="1809215"/>
              <a:ext cx="251780" cy="610638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9" name="Google Shape;1569;p63"/>
            <p:cNvCxnSpPr/>
            <p:nvPr/>
          </p:nvCxnSpPr>
          <p:spPr>
            <a:xfrm>
              <a:off x="1539870" y="2421701"/>
              <a:ext cx="1729717" cy="577886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0" name="Google Shape;1570;p63"/>
            <p:cNvCxnSpPr/>
            <p:nvPr/>
          </p:nvCxnSpPr>
          <p:spPr>
            <a:xfrm>
              <a:off x="3269590" y="3000699"/>
              <a:ext cx="643371" cy="59539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1" name="Google Shape;1571;p63"/>
            <p:cNvCxnSpPr/>
            <p:nvPr/>
          </p:nvCxnSpPr>
          <p:spPr>
            <a:xfrm>
              <a:off x="3912958" y="3598499"/>
              <a:ext cx="158206" cy="59539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72" name="Google Shape;1572;p63"/>
          <p:cNvGrpSpPr/>
          <p:nvPr/>
        </p:nvGrpSpPr>
        <p:grpSpPr>
          <a:xfrm>
            <a:off x="4755847" y="1568571"/>
            <a:ext cx="5084612" cy="4197836"/>
            <a:chOff x="-1" y="-1"/>
            <a:chExt cx="5084611" cy="4197835"/>
          </a:xfrm>
        </p:grpSpPr>
        <p:cxnSp>
          <p:nvCxnSpPr>
            <p:cNvPr id="1573" name="Google Shape;1573;p63"/>
            <p:cNvCxnSpPr/>
            <p:nvPr/>
          </p:nvCxnSpPr>
          <p:spPr>
            <a:xfrm>
              <a:off x="-1" y="-1"/>
              <a:ext cx="480995" cy="598005"/>
            </a:xfrm>
            <a:prstGeom prst="straightConnector1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4" name="Google Shape;1574;p63"/>
            <p:cNvCxnSpPr/>
            <p:nvPr/>
          </p:nvCxnSpPr>
          <p:spPr>
            <a:xfrm>
              <a:off x="480993" y="597901"/>
              <a:ext cx="248237" cy="590607"/>
            </a:xfrm>
            <a:prstGeom prst="straightConnector1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5" name="Google Shape;1575;p63"/>
            <p:cNvCxnSpPr/>
            <p:nvPr/>
          </p:nvCxnSpPr>
          <p:spPr>
            <a:xfrm>
              <a:off x="727479" y="1196004"/>
              <a:ext cx="1574056" cy="618351"/>
            </a:xfrm>
            <a:prstGeom prst="straightConnector1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6" name="Google Shape;1576;p63"/>
            <p:cNvCxnSpPr/>
            <p:nvPr/>
          </p:nvCxnSpPr>
          <p:spPr>
            <a:xfrm>
              <a:off x="2301535" y="1800435"/>
              <a:ext cx="251780" cy="610637"/>
            </a:xfrm>
            <a:prstGeom prst="straightConnector1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7" name="Google Shape;1577;p63"/>
            <p:cNvCxnSpPr/>
            <p:nvPr/>
          </p:nvCxnSpPr>
          <p:spPr>
            <a:xfrm>
              <a:off x="2553314" y="2412922"/>
              <a:ext cx="1729718" cy="587516"/>
            </a:xfrm>
            <a:prstGeom prst="straightConnector1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8" name="Google Shape;1578;p63"/>
            <p:cNvCxnSpPr/>
            <p:nvPr/>
          </p:nvCxnSpPr>
          <p:spPr>
            <a:xfrm>
              <a:off x="4283032" y="2991920"/>
              <a:ext cx="627933" cy="614311"/>
            </a:xfrm>
            <a:prstGeom prst="straightConnector1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9" name="Google Shape;1579;p63"/>
            <p:cNvCxnSpPr/>
            <p:nvPr/>
          </p:nvCxnSpPr>
          <p:spPr>
            <a:xfrm>
              <a:off x="4926403" y="3602437"/>
              <a:ext cx="158207" cy="595397"/>
            </a:xfrm>
            <a:prstGeom prst="straightConnector1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580" name="Google Shape;1580;p63"/>
          <p:cNvCxnSpPr/>
          <p:nvPr/>
        </p:nvCxnSpPr>
        <p:spPr>
          <a:xfrm flipH="1">
            <a:off x="5998760" y="2632710"/>
            <a:ext cx="2590452" cy="27769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1581" name="Google Shape;1581;p63"/>
          <p:cNvGrpSpPr/>
          <p:nvPr/>
        </p:nvGrpSpPr>
        <p:grpSpPr>
          <a:xfrm>
            <a:off x="8692595" y="2447260"/>
            <a:ext cx="2012159" cy="482601"/>
            <a:chOff x="0" y="0"/>
            <a:chExt cx="2012157" cy="482600"/>
          </a:xfrm>
        </p:grpSpPr>
        <p:sp>
          <p:nvSpPr>
            <p:cNvPr id="1582" name="Google Shape;1582;p63"/>
            <p:cNvSpPr/>
            <p:nvPr/>
          </p:nvSpPr>
          <p:spPr>
            <a:xfrm>
              <a:off x="0" y="0"/>
              <a:ext cx="1829409" cy="36149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50850" tIns="50850" rIns="50850" bIns="50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63"/>
            <p:cNvSpPr/>
            <p:nvPr/>
          </p:nvSpPr>
          <p:spPr>
            <a:xfrm>
              <a:off x="0" y="0"/>
              <a:ext cx="2012157" cy="4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16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Outlier process: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delayed at station S3’.</a:t>
              </a:r>
              <a:endParaRPr/>
            </a:p>
          </p:txBody>
        </p:sp>
      </p:grpSp>
      <p:grpSp>
        <p:nvGrpSpPr>
          <p:cNvPr id="1584" name="Google Shape;1584;p63"/>
          <p:cNvGrpSpPr/>
          <p:nvPr/>
        </p:nvGrpSpPr>
        <p:grpSpPr>
          <a:xfrm>
            <a:off x="6054899" y="1567686"/>
            <a:ext cx="4071165" cy="4193899"/>
            <a:chOff x="0" y="-1"/>
            <a:chExt cx="4071164" cy="4193897"/>
          </a:xfrm>
        </p:grpSpPr>
        <p:cxnSp>
          <p:nvCxnSpPr>
            <p:cNvPr id="1585" name="Google Shape;1585;p63"/>
            <p:cNvCxnSpPr/>
            <p:nvPr/>
          </p:nvCxnSpPr>
          <p:spPr>
            <a:xfrm>
              <a:off x="0" y="-1"/>
              <a:ext cx="480994" cy="598005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6" name="Google Shape;1586;p63"/>
            <p:cNvCxnSpPr/>
            <p:nvPr/>
          </p:nvCxnSpPr>
          <p:spPr>
            <a:xfrm>
              <a:off x="480993" y="597901"/>
              <a:ext cx="248237" cy="59060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7" name="Google Shape;1587;p63"/>
            <p:cNvCxnSpPr/>
            <p:nvPr/>
          </p:nvCxnSpPr>
          <p:spPr>
            <a:xfrm>
              <a:off x="727480" y="1196004"/>
              <a:ext cx="560610" cy="60571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8" name="Google Shape;1588;p63"/>
            <p:cNvCxnSpPr/>
            <p:nvPr/>
          </p:nvCxnSpPr>
          <p:spPr>
            <a:xfrm>
              <a:off x="1288093" y="1809215"/>
              <a:ext cx="251780" cy="610638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9" name="Google Shape;1589;p63"/>
            <p:cNvCxnSpPr/>
            <p:nvPr/>
          </p:nvCxnSpPr>
          <p:spPr>
            <a:xfrm>
              <a:off x="1539870" y="2421701"/>
              <a:ext cx="1729717" cy="577886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0" name="Google Shape;1590;p63"/>
            <p:cNvCxnSpPr/>
            <p:nvPr/>
          </p:nvCxnSpPr>
          <p:spPr>
            <a:xfrm>
              <a:off x="3269590" y="3000699"/>
              <a:ext cx="643371" cy="59539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1" name="Google Shape;1591;p63"/>
            <p:cNvCxnSpPr/>
            <p:nvPr/>
          </p:nvCxnSpPr>
          <p:spPr>
            <a:xfrm>
              <a:off x="3912958" y="3598499"/>
              <a:ext cx="158206" cy="59539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92" name="Google Shape;1592;p63"/>
          <p:cNvGrpSpPr/>
          <p:nvPr/>
        </p:nvGrpSpPr>
        <p:grpSpPr>
          <a:xfrm>
            <a:off x="1575028" y="1529405"/>
            <a:ext cx="1544962" cy="4363904"/>
            <a:chOff x="0" y="2928"/>
            <a:chExt cx="1544961" cy="4363902"/>
          </a:xfrm>
        </p:grpSpPr>
        <p:grpSp>
          <p:nvGrpSpPr>
            <p:cNvPr id="1593" name="Google Shape;1593;p63"/>
            <p:cNvGrpSpPr/>
            <p:nvPr/>
          </p:nvGrpSpPr>
          <p:grpSpPr>
            <a:xfrm>
              <a:off x="698918" y="2928"/>
              <a:ext cx="476160" cy="279521"/>
              <a:chOff x="0" y="2928"/>
              <a:chExt cx="476158" cy="279519"/>
            </a:xfrm>
          </p:grpSpPr>
          <p:sp>
            <p:nvSpPr>
              <p:cNvPr id="1594" name="Google Shape;1594;p63"/>
              <p:cNvSpPr/>
              <p:nvPr/>
            </p:nvSpPr>
            <p:spPr>
              <a:xfrm>
                <a:off x="0" y="41031"/>
                <a:ext cx="476158" cy="20331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63"/>
              <p:cNvSpPr/>
              <p:nvPr/>
            </p:nvSpPr>
            <p:spPr>
              <a:xfrm>
                <a:off x="9924" y="2928"/>
                <a:ext cx="456309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S1</a:t>
                </a:r>
                <a:endParaRPr/>
              </a:p>
            </p:txBody>
          </p:sp>
        </p:grpSp>
        <p:grpSp>
          <p:nvGrpSpPr>
            <p:cNvPr id="1596" name="Google Shape;1596;p63"/>
            <p:cNvGrpSpPr/>
            <p:nvPr/>
          </p:nvGrpSpPr>
          <p:grpSpPr>
            <a:xfrm>
              <a:off x="698918" y="572718"/>
              <a:ext cx="476160" cy="279521"/>
              <a:chOff x="0" y="2928"/>
              <a:chExt cx="476158" cy="279519"/>
            </a:xfrm>
          </p:grpSpPr>
          <p:sp>
            <p:nvSpPr>
              <p:cNvPr id="1597" name="Google Shape;1597;p63"/>
              <p:cNvSpPr/>
              <p:nvPr/>
            </p:nvSpPr>
            <p:spPr>
              <a:xfrm>
                <a:off x="0" y="41031"/>
                <a:ext cx="476158" cy="20331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63"/>
              <p:cNvSpPr/>
              <p:nvPr/>
            </p:nvSpPr>
            <p:spPr>
              <a:xfrm>
                <a:off x="9924" y="2928"/>
                <a:ext cx="456309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S2</a:t>
                </a:r>
                <a:endParaRPr/>
              </a:p>
            </p:txBody>
          </p:sp>
        </p:grpSp>
        <p:grpSp>
          <p:nvGrpSpPr>
            <p:cNvPr id="1599" name="Google Shape;1599;p63"/>
            <p:cNvGrpSpPr/>
            <p:nvPr/>
          </p:nvGrpSpPr>
          <p:grpSpPr>
            <a:xfrm>
              <a:off x="1068801" y="1142508"/>
              <a:ext cx="476160" cy="279521"/>
              <a:chOff x="0" y="2928"/>
              <a:chExt cx="476158" cy="279519"/>
            </a:xfrm>
          </p:grpSpPr>
          <p:sp>
            <p:nvSpPr>
              <p:cNvPr id="1600" name="Google Shape;1600;p63"/>
              <p:cNvSpPr/>
              <p:nvPr/>
            </p:nvSpPr>
            <p:spPr>
              <a:xfrm>
                <a:off x="0" y="41031"/>
                <a:ext cx="476158" cy="20331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63"/>
              <p:cNvSpPr/>
              <p:nvPr/>
            </p:nvSpPr>
            <p:spPr>
              <a:xfrm>
                <a:off x="9924" y="2928"/>
                <a:ext cx="456309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S3’</a:t>
                </a:r>
                <a:endParaRPr/>
              </a:p>
            </p:txBody>
          </p:sp>
        </p:grpSp>
        <p:grpSp>
          <p:nvGrpSpPr>
            <p:cNvPr id="1602" name="Google Shape;1602;p63"/>
            <p:cNvGrpSpPr/>
            <p:nvPr/>
          </p:nvGrpSpPr>
          <p:grpSpPr>
            <a:xfrm>
              <a:off x="698918" y="1746618"/>
              <a:ext cx="476160" cy="279520"/>
              <a:chOff x="0" y="2928"/>
              <a:chExt cx="476158" cy="279519"/>
            </a:xfrm>
          </p:grpSpPr>
          <p:sp>
            <p:nvSpPr>
              <p:cNvPr id="1603" name="Google Shape;1603;p63"/>
              <p:cNvSpPr/>
              <p:nvPr/>
            </p:nvSpPr>
            <p:spPr>
              <a:xfrm>
                <a:off x="0" y="41031"/>
                <a:ext cx="476158" cy="20331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63"/>
              <p:cNvSpPr/>
              <p:nvPr/>
            </p:nvSpPr>
            <p:spPr>
              <a:xfrm>
                <a:off x="9924" y="2928"/>
                <a:ext cx="456309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S4</a:t>
                </a:r>
                <a:endParaRPr/>
              </a:p>
            </p:txBody>
          </p:sp>
        </p:grpSp>
        <p:grpSp>
          <p:nvGrpSpPr>
            <p:cNvPr id="1605" name="Google Shape;1605;p63"/>
            <p:cNvGrpSpPr/>
            <p:nvPr/>
          </p:nvGrpSpPr>
          <p:grpSpPr>
            <a:xfrm>
              <a:off x="698918" y="2339014"/>
              <a:ext cx="476160" cy="279520"/>
              <a:chOff x="0" y="2928"/>
              <a:chExt cx="476158" cy="279519"/>
            </a:xfrm>
          </p:grpSpPr>
          <p:sp>
            <p:nvSpPr>
              <p:cNvPr id="1606" name="Google Shape;1606;p63"/>
              <p:cNvSpPr/>
              <p:nvPr/>
            </p:nvSpPr>
            <p:spPr>
              <a:xfrm>
                <a:off x="0" y="41031"/>
                <a:ext cx="476158" cy="20331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63"/>
              <p:cNvSpPr/>
              <p:nvPr/>
            </p:nvSpPr>
            <p:spPr>
              <a:xfrm>
                <a:off x="9924" y="2928"/>
                <a:ext cx="456309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S5</a:t>
                </a:r>
                <a:endParaRPr/>
              </a:p>
            </p:txBody>
          </p:sp>
        </p:grpSp>
        <p:grpSp>
          <p:nvGrpSpPr>
            <p:cNvPr id="1608" name="Google Shape;1608;p63"/>
            <p:cNvGrpSpPr/>
            <p:nvPr/>
          </p:nvGrpSpPr>
          <p:grpSpPr>
            <a:xfrm>
              <a:off x="698918" y="2931410"/>
              <a:ext cx="476160" cy="279520"/>
              <a:chOff x="0" y="2928"/>
              <a:chExt cx="476158" cy="279519"/>
            </a:xfrm>
          </p:grpSpPr>
          <p:sp>
            <p:nvSpPr>
              <p:cNvPr id="1609" name="Google Shape;1609;p63"/>
              <p:cNvSpPr/>
              <p:nvPr/>
            </p:nvSpPr>
            <p:spPr>
              <a:xfrm>
                <a:off x="0" y="41031"/>
                <a:ext cx="476158" cy="20331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63"/>
              <p:cNvSpPr/>
              <p:nvPr/>
            </p:nvSpPr>
            <p:spPr>
              <a:xfrm>
                <a:off x="9924" y="2928"/>
                <a:ext cx="456309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S6</a:t>
                </a:r>
                <a:endParaRPr/>
              </a:p>
            </p:txBody>
          </p:sp>
        </p:grpSp>
        <p:grpSp>
          <p:nvGrpSpPr>
            <p:cNvPr id="1611" name="Google Shape;1611;p63"/>
            <p:cNvGrpSpPr/>
            <p:nvPr/>
          </p:nvGrpSpPr>
          <p:grpSpPr>
            <a:xfrm>
              <a:off x="698918" y="3523806"/>
              <a:ext cx="476160" cy="279520"/>
              <a:chOff x="0" y="2928"/>
              <a:chExt cx="476158" cy="279519"/>
            </a:xfrm>
          </p:grpSpPr>
          <p:sp>
            <p:nvSpPr>
              <p:cNvPr id="1612" name="Google Shape;1612;p63"/>
              <p:cNvSpPr/>
              <p:nvPr/>
            </p:nvSpPr>
            <p:spPr>
              <a:xfrm>
                <a:off x="0" y="41031"/>
                <a:ext cx="476158" cy="20331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63"/>
              <p:cNvSpPr/>
              <p:nvPr/>
            </p:nvSpPr>
            <p:spPr>
              <a:xfrm>
                <a:off x="9924" y="2928"/>
                <a:ext cx="456309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S9</a:t>
                </a:r>
                <a:endParaRPr/>
              </a:p>
            </p:txBody>
          </p:sp>
        </p:grpSp>
        <p:grpSp>
          <p:nvGrpSpPr>
            <p:cNvPr id="1614" name="Google Shape;1614;p63"/>
            <p:cNvGrpSpPr/>
            <p:nvPr/>
          </p:nvGrpSpPr>
          <p:grpSpPr>
            <a:xfrm>
              <a:off x="657820" y="4087309"/>
              <a:ext cx="560951" cy="279521"/>
              <a:chOff x="0" y="2928"/>
              <a:chExt cx="560950" cy="279519"/>
            </a:xfrm>
          </p:grpSpPr>
          <p:sp>
            <p:nvSpPr>
              <p:cNvPr id="1615" name="Google Shape;1615;p63"/>
              <p:cNvSpPr/>
              <p:nvPr/>
            </p:nvSpPr>
            <p:spPr>
              <a:xfrm>
                <a:off x="0" y="56579"/>
                <a:ext cx="560950" cy="17221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63"/>
              <p:cNvSpPr/>
              <p:nvPr/>
            </p:nvSpPr>
            <p:spPr>
              <a:xfrm>
                <a:off x="8406" y="2928"/>
                <a:ext cx="544137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S10</a:t>
                </a:r>
                <a:endParaRPr/>
              </a:p>
            </p:txBody>
          </p:sp>
        </p:grpSp>
        <p:grpSp>
          <p:nvGrpSpPr>
            <p:cNvPr id="1617" name="Google Shape;1617;p63"/>
            <p:cNvGrpSpPr/>
            <p:nvPr/>
          </p:nvGrpSpPr>
          <p:grpSpPr>
            <a:xfrm>
              <a:off x="323898" y="1142508"/>
              <a:ext cx="476160" cy="279521"/>
              <a:chOff x="0" y="2928"/>
              <a:chExt cx="476158" cy="279519"/>
            </a:xfrm>
          </p:grpSpPr>
          <p:sp>
            <p:nvSpPr>
              <p:cNvPr id="1618" name="Google Shape;1618;p63"/>
              <p:cNvSpPr/>
              <p:nvPr/>
            </p:nvSpPr>
            <p:spPr>
              <a:xfrm>
                <a:off x="0" y="41031"/>
                <a:ext cx="476158" cy="20331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63"/>
              <p:cNvSpPr/>
              <p:nvPr/>
            </p:nvSpPr>
            <p:spPr>
              <a:xfrm>
                <a:off x="9924" y="2928"/>
                <a:ext cx="456309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S3</a:t>
                </a:r>
                <a:endParaRPr/>
              </a:p>
            </p:txBody>
          </p:sp>
        </p:grpSp>
        <p:grpSp>
          <p:nvGrpSpPr>
            <p:cNvPr id="1620" name="Google Shape;1620;p63"/>
            <p:cNvGrpSpPr/>
            <p:nvPr/>
          </p:nvGrpSpPr>
          <p:grpSpPr>
            <a:xfrm>
              <a:off x="0" y="1746618"/>
              <a:ext cx="476159" cy="279520"/>
              <a:chOff x="0" y="2928"/>
              <a:chExt cx="476158" cy="279519"/>
            </a:xfrm>
          </p:grpSpPr>
          <p:sp>
            <p:nvSpPr>
              <p:cNvPr id="1621" name="Google Shape;1621;p63"/>
              <p:cNvSpPr/>
              <p:nvPr/>
            </p:nvSpPr>
            <p:spPr>
              <a:xfrm>
                <a:off x="0" y="41031"/>
                <a:ext cx="476158" cy="20331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63"/>
              <p:cNvSpPr/>
              <p:nvPr/>
            </p:nvSpPr>
            <p:spPr>
              <a:xfrm>
                <a:off x="9924" y="2928"/>
                <a:ext cx="456309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S7</a:t>
                </a:r>
                <a:endParaRPr/>
              </a:p>
            </p:txBody>
          </p:sp>
        </p:grpSp>
        <p:grpSp>
          <p:nvGrpSpPr>
            <p:cNvPr id="1623" name="Google Shape;1623;p63"/>
            <p:cNvGrpSpPr/>
            <p:nvPr/>
          </p:nvGrpSpPr>
          <p:grpSpPr>
            <a:xfrm>
              <a:off x="0" y="2339014"/>
              <a:ext cx="476159" cy="279520"/>
              <a:chOff x="0" y="2928"/>
              <a:chExt cx="476158" cy="279519"/>
            </a:xfrm>
          </p:grpSpPr>
          <p:sp>
            <p:nvSpPr>
              <p:cNvPr id="1624" name="Google Shape;1624;p63"/>
              <p:cNvSpPr/>
              <p:nvPr/>
            </p:nvSpPr>
            <p:spPr>
              <a:xfrm>
                <a:off x="0" y="41031"/>
                <a:ext cx="476158" cy="20331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9924" y="2928"/>
                <a:ext cx="456309" cy="279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50" tIns="50850" rIns="50850" bIns="5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S8</a:t>
                </a:r>
                <a:endParaRPr/>
              </a:p>
            </p:txBody>
          </p:sp>
        </p:grpSp>
        <p:cxnSp>
          <p:nvCxnSpPr>
            <p:cNvPr id="1626" name="Google Shape;1626;p63"/>
            <p:cNvCxnSpPr/>
            <p:nvPr/>
          </p:nvCxnSpPr>
          <p:spPr>
            <a:xfrm>
              <a:off x="936997" y="244343"/>
              <a:ext cx="1" cy="366479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7" name="Google Shape;1627;p63"/>
            <p:cNvCxnSpPr/>
            <p:nvPr/>
          </p:nvCxnSpPr>
          <p:spPr>
            <a:xfrm flipH="1">
              <a:off x="238078" y="1988032"/>
              <a:ext cx="1" cy="389086"/>
            </a:xfrm>
            <a:prstGeom prst="straightConnector1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8" name="Google Shape;1628;p63"/>
            <p:cNvCxnSpPr/>
            <p:nvPr/>
          </p:nvCxnSpPr>
          <p:spPr>
            <a:xfrm>
              <a:off x="936997" y="814133"/>
              <a:ext cx="369884" cy="366479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9" name="Google Shape;1629;p63"/>
            <p:cNvCxnSpPr/>
            <p:nvPr/>
          </p:nvCxnSpPr>
          <p:spPr>
            <a:xfrm flipH="1">
              <a:off x="936997" y="1383923"/>
              <a:ext cx="369884" cy="400798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0" name="Google Shape;1630;p63"/>
            <p:cNvCxnSpPr/>
            <p:nvPr/>
          </p:nvCxnSpPr>
          <p:spPr>
            <a:xfrm flipH="1">
              <a:off x="561977" y="814133"/>
              <a:ext cx="375021" cy="366479"/>
            </a:xfrm>
            <a:prstGeom prst="straightConnector1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1" name="Google Shape;1631;p63"/>
            <p:cNvCxnSpPr/>
            <p:nvPr/>
          </p:nvCxnSpPr>
          <p:spPr>
            <a:xfrm>
              <a:off x="561977" y="1383923"/>
              <a:ext cx="375021" cy="400798"/>
            </a:xfrm>
            <a:prstGeom prst="straightConnector1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2" name="Google Shape;1632;p63"/>
            <p:cNvCxnSpPr/>
            <p:nvPr/>
          </p:nvCxnSpPr>
          <p:spPr>
            <a:xfrm>
              <a:off x="936997" y="1988032"/>
              <a:ext cx="1" cy="389086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3" name="Google Shape;1633;p63"/>
            <p:cNvCxnSpPr/>
            <p:nvPr/>
          </p:nvCxnSpPr>
          <p:spPr>
            <a:xfrm>
              <a:off x="936997" y="2580428"/>
              <a:ext cx="1" cy="389086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4" name="Google Shape;1634;p63"/>
            <p:cNvCxnSpPr/>
            <p:nvPr/>
          </p:nvCxnSpPr>
          <p:spPr>
            <a:xfrm>
              <a:off x="936997" y="3172824"/>
              <a:ext cx="1" cy="389086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5" name="Google Shape;1635;p63"/>
            <p:cNvCxnSpPr/>
            <p:nvPr/>
          </p:nvCxnSpPr>
          <p:spPr>
            <a:xfrm>
              <a:off x="936997" y="3765220"/>
              <a:ext cx="1298" cy="375741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6" name="Google Shape;1636;p63"/>
            <p:cNvCxnSpPr/>
            <p:nvPr/>
          </p:nvCxnSpPr>
          <p:spPr>
            <a:xfrm>
              <a:off x="238078" y="2580428"/>
              <a:ext cx="698920" cy="389086"/>
            </a:xfrm>
            <a:prstGeom prst="straightConnector1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637" name="Google Shape;1637;p63"/>
          <p:cNvCxnSpPr/>
          <p:nvPr/>
        </p:nvCxnSpPr>
        <p:spPr>
          <a:xfrm flipH="1">
            <a:off x="1274820" y="1713317"/>
            <a:ext cx="1" cy="394095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diamond" w="sm" len="sm"/>
            <a:tailEnd type="diamond" w="sm" len="sm"/>
          </a:ln>
        </p:spPr>
      </p:cxnSp>
      <p:grpSp>
        <p:nvGrpSpPr>
          <p:cNvPr id="1638" name="Google Shape;1638;p63"/>
          <p:cNvGrpSpPr/>
          <p:nvPr/>
        </p:nvGrpSpPr>
        <p:grpSpPr>
          <a:xfrm>
            <a:off x="213589" y="3089927"/>
            <a:ext cx="1038246" cy="1017179"/>
            <a:chOff x="0" y="0"/>
            <a:chExt cx="1038244" cy="1017178"/>
          </a:xfrm>
        </p:grpSpPr>
        <p:sp>
          <p:nvSpPr>
            <p:cNvPr id="1639" name="Google Shape;1639;p63"/>
            <p:cNvSpPr/>
            <p:nvPr/>
          </p:nvSpPr>
          <p:spPr>
            <a:xfrm>
              <a:off x="0" y="0"/>
              <a:ext cx="1038244" cy="10171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50" tIns="50850" rIns="50850" bIns="50850" anchor="t" anchorCtr="0">
              <a:noAutofit/>
            </a:bodyPr>
            <a:lstStyle/>
            <a:p>
              <a:pPr marL="0" marR="0" lvl="0" indent="0" algn="ctr" rtl="0">
                <a:lnSpc>
                  <a:spcPct val="13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63"/>
            <p:cNvSpPr/>
            <p:nvPr/>
          </p:nvSpPr>
          <p:spPr>
            <a:xfrm>
              <a:off x="53885" y="0"/>
              <a:ext cx="930474" cy="714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</a:t>
              </a:r>
              <a:endParaRPr/>
            </a:p>
            <a:p>
              <a:pPr marL="0" marR="0" lvl="0" indent="0" algn="ctr" rtl="0">
                <a:lnSpc>
                  <a:spcPct val="125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Stations</a:t>
              </a:r>
              <a:endParaRPr/>
            </a:p>
          </p:txBody>
        </p:sp>
      </p:grpSp>
      <p:sp>
        <p:nvSpPr>
          <p:cNvPr id="1641" name="Google Shape;1641;p63"/>
          <p:cNvSpPr/>
          <p:nvPr/>
        </p:nvSpPr>
        <p:spPr>
          <a:xfrm>
            <a:off x="2345665" y="1497069"/>
            <a:ext cx="557827" cy="42806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26" y="0"/>
                </a:moveTo>
                <a:cubicBezTo>
                  <a:pt x="1405" y="7127"/>
                  <a:pt x="-7709" y="14255"/>
                  <a:pt x="10526" y="20200"/>
                </a:cubicBezTo>
                <a:cubicBezTo>
                  <a:pt x="28757" y="26138"/>
                  <a:pt x="117273" y="30150"/>
                  <a:pt x="119933" y="35644"/>
                </a:cubicBezTo>
                <a:cubicBezTo>
                  <a:pt x="122594" y="41138"/>
                  <a:pt x="41679" y="39111"/>
                  <a:pt x="26483" y="53166"/>
                </a:cubicBezTo>
                <a:cubicBezTo>
                  <a:pt x="11286" y="67227"/>
                  <a:pt x="28757" y="120000"/>
                  <a:pt x="28757" y="120000"/>
                </a:cubicBezTo>
              </a:path>
            </a:pathLst>
          </a:custGeom>
          <a:noFill/>
          <a:ln w="76200" cap="flat" cmpd="sng">
            <a:solidFill>
              <a:srgbClr val="4276AA">
                <a:alpha val="46666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63"/>
          <p:cNvSpPr/>
          <p:nvPr/>
        </p:nvSpPr>
        <p:spPr>
          <a:xfrm>
            <a:off x="2206854" y="1191768"/>
            <a:ext cx="591643" cy="31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endParaRPr/>
          </a:p>
        </p:txBody>
      </p:sp>
      <p:sp>
        <p:nvSpPr>
          <p:cNvPr id="1643" name="Google Shape;1643;p63"/>
          <p:cNvSpPr/>
          <p:nvPr/>
        </p:nvSpPr>
        <p:spPr>
          <a:xfrm>
            <a:off x="2192715" y="5937720"/>
            <a:ext cx="619920" cy="31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leave</a:t>
            </a:r>
            <a:endParaRPr/>
          </a:p>
        </p:txBody>
      </p:sp>
      <p:sp>
        <p:nvSpPr>
          <p:cNvPr id="219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altLang="zh-CN" sz="1200" b="0" i="0" u="none" strike="noStrike" cap="none" dirty="0" smtClean="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rPr>
              <a:t>68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96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542" y="6082137"/>
            <a:ext cx="1205449" cy="6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723524"/>
            <a:ext cx="12120524" cy="1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64"/>
          <p:cNvSpPr/>
          <p:nvPr/>
        </p:nvSpPr>
        <p:spPr>
          <a:xfrm>
            <a:off x="288200" y="291290"/>
            <a:ext cx="9688614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ViDX System</a:t>
            </a:r>
            <a:endParaRPr/>
          </a:p>
        </p:txBody>
      </p:sp>
      <p:sp>
        <p:nvSpPr>
          <p:cNvPr id="1651" name="Google Shape;1651;p64"/>
          <p:cNvSpPr/>
          <p:nvPr/>
        </p:nvSpPr>
        <p:spPr>
          <a:xfrm>
            <a:off x="659752" y="6281334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/>
          </a:p>
        </p:txBody>
      </p:sp>
      <p:sp>
        <p:nvSpPr>
          <p:cNvPr id="1652" name="Google Shape;1652;p64"/>
          <p:cNvSpPr/>
          <p:nvPr/>
        </p:nvSpPr>
        <p:spPr>
          <a:xfrm>
            <a:off x="659752" y="6408481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/>
          </a:p>
        </p:txBody>
      </p:sp>
      <p:sp>
        <p:nvSpPr>
          <p:cNvPr id="1654" name="Google Shape;1654;p64"/>
          <p:cNvSpPr txBox="1">
            <a:spLocks noGrp="1"/>
          </p:cNvSpPr>
          <p:nvPr>
            <p:ph type="title"/>
          </p:nvPr>
        </p:nvSpPr>
        <p:spPr>
          <a:xfrm>
            <a:off x="288200" y="723590"/>
            <a:ext cx="10453640" cy="43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282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Intuitive visual patterns for performance troubleshooting</a:t>
            </a:r>
            <a:endParaRPr/>
          </a:p>
        </p:txBody>
      </p:sp>
      <p:grpSp>
        <p:nvGrpSpPr>
          <p:cNvPr id="1655" name="Google Shape;1655;p64"/>
          <p:cNvGrpSpPr/>
          <p:nvPr/>
        </p:nvGrpSpPr>
        <p:grpSpPr>
          <a:xfrm>
            <a:off x="288200" y="1477997"/>
            <a:ext cx="3438282" cy="3131287"/>
            <a:chOff x="0" y="0"/>
            <a:chExt cx="3438281" cy="3131286"/>
          </a:xfrm>
        </p:grpSpPr>
        <p:sp>
          <p:nvSpPr>
            <p:cNvPr id="1656" name="Google Shape;1656;p64"/>
            <p:cNvSpPr/>
            <p:nvPr/>
          </p:nvSpPr>
          <p:spPr>
            <a:xfrm>
              <a:off x="0" y="0"/>
              <a:ext cx="3438281" cy="3131286"/>
            </a:xfrm>
            <a:prstGeom prst="roundRect">
              <a:avLst>
                <a:gd name="adj" fmla="val 2077"/>
              </a:avLst>
            </a:prstGeom>
            <a:solidFill>
              <a:srgbClr val="FBFBFB"/>
            </a:solidFill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64"/>
            <p:cNvSpPr/>
            <p:nvPr/>
          </p:nvSpPr>
          <p:spPr>
            <a:xfrm>
              <a:off x="127211" y="2699267"/>
              <a:ext cx="3183856" cy="32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76AA"/>
                </a:buClr>
                <a:buFont typeface="Arial"/>
                <a:buNone/>
              </a:pPr>
              <a:r>
                <a:rPr lang="zh-CN" sz="2000" b="0" i="0" u="none" strike="noStrike" cap="none">
                  <a:solidFill>
                    <a:srgbClr val="4276AA"/>
                  </a:solidFill>
                  <a:latin typeface="Arial"/>
                  <a:ea typeface="Arial"/>
                  <a:cs typeface="Arial"/>
                  <a:sym typeface="Arial"/>
                </a:rPr>
                <a:t>☑Normal, efficient operation</a:t>
              </a:r>
              <a:endParaRPr/>
            </a:p>
          </p:txBody>
        </p:sp>
        <p:pic>
          <p:nvPicPr>
            <p:cNvPr id="1658" name="Google Shape;1658;p6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6211" y="228896"/>
              <a:ext cx="2853393" cy="2286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9" name="Google Shape;1659;p64"/>
          <p:cNvGrpSpPr/>
          <p:nvPr/>
        </p:nvGrpSpPr>
        <p:grpSpPr>
          <a:xfrm>
            <a:off x="3884701" y="2170533"/>
            <a:ext cx="3644312" cy="3126925"/>
            <a:chOff x="0" y="0"/>
            <a:chExt cx="3644311" cy="3126924"/>
          </a:xfrm>
        </p:grpSpPr>
        <p:sp>
          <p:nvSpPr>
            <p:cNvPr id="1660" name="Google Shape;1660;p64"/>
            <p:cNvSpPr/>
            <p:nvPr/>
          </p:nvSpPr>
          <p:spPr>
            <a:xfrm>
              <a:off x="0" y="0"/>
              <a:ext cx="3644311" cy="3126924"/>
            </a:xfrm>
            <a:prstGeom prst="roundRect">
              <a:avLst>
                <a:gd name="adj" fmla="val 2077"/>
              </a:avLst>
            </a:prstGeom>
            <a:solidFill>
              <a:srgbClr val="FBFBFB"/>
            </a:solidFill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239956" y="2645528"/>
              <a:ext cx="3244999" cy="32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Arial"/>
                <a:buNone/>
              </a:pPr>
              <a:r>
                <a:rPr lang="zh-CN" sz="20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☒The assembly line stopped</a:t>
              </a:r>
              <a:endParaRPr/>
            </a:p>
          </p:txBody>
        </p:sp>
        <p:grpSp>
          <p:nvGrpSpPr>
            <p:cNvPr id="1662" name="Google Shape;1662;p64"/>
            <p:cNvGrpSpPr/>
            <p:nvPr/>
          </p:nvGrpSpPr>
          <p:grpSpPr>
            <a:xfrm>
              <a:off x="229173" y="189773"/>
              <a:ext cx="3202280" cy="2248753"/>
              <a:chOff x="-1" y="0"/>
              <a:chExt cx="3202279" cy="2248751"/>
            </a:xfrm>
          </p:grpSpPr>
          <p:pic>
            <p:nvPicPr>
              <p:cNvPr id="1663" name="Google Shape;1663;p64"/>
              <p:cNvPicPr preferRelativeResize="0"/>
              <p:nvPr/>
            </p:nvPicPr>
            <p:blipFill rotWithShape="1">
              <a:blip r:embed="rId6">
                <a:alphaModFix/>
              </a:blip>
              <a:srcRect t="3018" b="1130"/>
              <a:stretch/>
            </p:blipFill>
            <p:spPr>
              <a:xfrm>
                <a:off x="448354" y="83402"/>
                <a:ext cx="2753924" cy="21142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64"/>
              <p:cNvPicPr preferRelativeResize="0"/>
              <p:nvPr/>
            </p:nvPicPr>
            <p:blipFill rotWithShape="1">
              <a:blip r:embed="rId5">
                <a:alphaModFix/>
              </a:blip>
              <a:srcRect l="1425" r="80615" b="1648"/>
              <a:stretch/>
            </p:blipFill>
            <p:spPr>
              <a:xfrm>
                <a:off x="-1" y="0"/>
                <a:ext cx="512441" cy="2248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5" name="Google Shape;1665;p64"/>
          <p:cNvGrpSpPr/>
          <p:nvPr/>
        </p:nvGrpSpPr>
        <p:grpSpPr>
          <a:xfrm>
            <a:off x="7687233" y="2883508"/>
            <a:ext cx="4138643" cy="2979555"/>
            <a:chOff x="0" y="0"/>
            <a:chExt cx="4138642" cy="2979554"/>
          </a:xfrm>
        </p:grpSpPr>
        <p:sp>
          <p:nvSpPr>
            <p:cNvPr id="1666" name="Google Shape;1666;p64"/>
            <p:cNvSpPr/>
            <p:nvPr/>
          </p:nvSpPr>
          <p:spPr>
            <a:xfrm>
              <a:off x="0" y="0"/>
              <a:ext cx="4138642" cy="2979554"/>
            </a:xfrm>
            <a:prstGeom prst="roundRect">
              <a:avLst>
                <a:gd name="adj" fmla="val 2077"/>
              </a:avLst>
            </a:prstGeom>
            <a:solidFill>
              <a:srgbClr val="FBFBFB"/>
            </a:solidFill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50850" tIns="50850" rIns="50850" bIns="50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139196" y="2609033"/>
              <a:ext cx="3865737" cy="323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Arial"/>
                <a:buNone/>
              </a:pPr>
              <a:r>
                <a:rPr lang="zh-CN" sz="20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☒Processes stuck at some station</a:t>
              </a:r>
              <a:endParaRPr/>
            </a:p>
          </p:txBody>
        </p:sp>
        <p:grpSp>
          <p:nvGrpSpPr>
            <p:cNvPr id="1668" name="Google Shape;1668;p64"/>
            <p:cNvGrpSpPr/>
            <p:nvPr/>
          </p:nvGrpSpPr>
          <p:grpSpPr>
            <a:xfrm>
              <a:off x="598185" y="140982"/>
              <a:ext cx="2940840" cy="2248752"/>
              <a:chOff x="-1" y="0"/>
              <a:chExt cx="2940839" cy="2248751"/>
            </a:xfrm>
          </p:grpSpPr>
          <p:pic>
            <p:nvPicPr>
              <p:cNvPr id="1669" name="Google Shape;1669;p64"/>
              <p:cNvPicPr preferRelativeResize="0"/>
              <p:nvPr/>
            </p:nvPicPr>
            <p:blipFill rotWithShape="1">
              <a:blip r:embed="rId7">
                <a:alphaModFix/>
              </a:blip>
              <a:srcRect t="1761"/>
              <a:stretch/>
            </p:blipFill>
            <p:spPr>
              <a:xfrm>
                <a:off x="520980" y="185311"/>
                <a:ext cx="2419858" cy="2021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0" name="Google Shape;1670;p64"/>
              <p:cNvPicPr preferRelativeResize="0"/>
              <p:nvPr/>
            </p:nvPicPr>
            <p:blipFill rotWithShape="1">
              <a:blip r:embed="rId5">
                <a:alphaModFix/>
              </a:blip>
              <a:srcRect l="1425" r="80615" b="1648"/>
              <a:stretch/>
            </p:blipFill>
            <p:spPr>
              <a:xfrm>
                <a:off x="-1" y="0"/>
                <a:ext cx="512441" cy="2248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71" name="Google Shape;1671;p64"/>
          <p:cNvSpPr/>
          <p:nvPr/>
        </p:nvSpPr>
        <p:spPr>
          <a:xfrm>
            <a:off x="9884634" y="3862728"/>
            <a:ext cx="387403" cy="261758"/>
          </a:xfrm>
          <a:prstGeom prst="ellipse">
            <a:avLst/>
          </a:prstGeom>
          <a:noFill/>
          <a:ln w="12700" cap="flat" cmpd="sng">
            <a:solidFill>
              <a:srgbClr val="3F1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altLang="zh-CN" sz="1200" b="0" i="0" u="none" strike="noStrike" cap="none" dirty="0" smtClean="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rPr>
              <a:t>69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29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Introduction</a:t>
            </a:r>
            <a:endParaRPr lang="en-US" sz="3112" kern="0" dirty="0"/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FB8072"/>
                </a:solidFill>
              </a:rPr>
              <a:t>Potential Application Scenarios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>
                <a:latin typeface="FuturaEF Book" charset="0"/>
                <a:ea typeface="FuturaEF Book" charset="0"/>
                <a:cs typeface="FuturaEF Book" charset="0"/>
              </a:rPr>
              <a:t>7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1" name="Google Shape;1099;p51"/>
          <p:cNvSpPr/>
          <p:nvPr/>
        </p:nvSpPr>
        <p:spPr>
          <a:xfrm>
            <a:off x="1989144" y="5011079"/>
            <a:ext cx="2897208" cy="8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CN" sz="20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nteractive and intelligent data analysis tools</a:t>
            </a:r>
            <a:endParaRPr dirty="0"/>
          </a:p>
        </p:txBody>
      </p:sp>
      <p:grpSp>
        <p:nvGrpSpPr>
          <p:cNvPr id="12" name="Google Shape;1100;p51"/>
          <p:cNvGrpSpPr/>
          <p:nvPr/>
        </p:nvGrpSpPr>
        <p:grpSpPr>
          <a:xfrm>
            <a:off x="340471" y="1336014"/>
            <a:ext cx="7356280" cy="3068193"/>
            <a:chOff x="480783" y="-1"/>
            <a:chExt cx="7356279" cy="3068192"/>
          </a:xfrm>
        </p:grpSpPr>
        <p:sp>
          <p:nvSpPr>
            <p:cNvPr id="13" name="Google Shape;1101;p51"/>
            <p:cNvSpPr/>
            <p:nvPr/>
          </p:nvSpPr>
          <p:spPr>
            <a:xfrm>
              <a:off x="2938897" y="52202"/>
              <a:ext cx="4898164" cy="1677137"/>
            </a:xfrm>
            <a:prstGeom prst="roundRect">
              <a:avLst>
                <a:gd name="adj" fmla="val 6856"/>
              </a:avLst>
            </a:prstGeom>
            <a:solidFill>
              <a:srgbClr val="FFFFFF"/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3975" tIns="53975" rIns="53975" bIns="53975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02;p51"/>
            <p:cNvSpPr/>
            <p:nvPr/>
          </p:nvSpPr>
          <p:spPr>
            <a:xfrm>
              <a:off x="522470" y="1856848"/>
              <a:ext cx="7314591" cy="1211343"/>
            </a:xfrm>
            <a:prstGeom prst="roundRect">
              <a:avLst>
                <a:gd name="adj" fmla="val 6257"/>
              </a:avLst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3975" tIns="53975" rIns="53975" bIns="53975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03;p51"/>
            <p:cNvSpPr/>
            <p:nvPr/>
          </p:nvSpPr>
          <p:spPr>
            <a:xfrm>
              <a:off x="480783" y="2054680"/>
              <a:ext cx="3038558" cy="419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/>
                <a:buNone/>
              </a:pPr>
              <a:r>
                <a:rPr lang="en-US" altLang="zh-CN" sz="2400" b="0" i="0" u="none" strike="noStrike" cap="none" dirty="0" smtClean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Enterprise-level central database</a:t>
              </a:r>
              <a:endParaRPr dirty="0"/>
            </a:p>
          </p:txBody>
        </p:sp>
        <p:sp>
          <p:nvSpPr>
            <p:cNvPr id="16" name="Google Shape;1104;p51"/>
            <p:cNvSpPr/>
            <p:nvPr/>
          </p:nvSpPr>
          <p:spPr>
            <a:xfrm>
              <a:off x="539018" y="52203"/>
              <a:ext cx="2269263" cy="1677137"/>
            </a:xfrm>
            <a:prstGeom prst="roundRect">
              <a:avLst>
                <a:gd name="adj" fmla="val 6257"/>
              </a:avLst>
            </a:prstGeom>
            <a:solidFill>
              <a:srgbClr val="FFFFFF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3975" tIns="53975" rIns="53975" bIns="53975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05;p51"/>
            <p:cNvSpPr/>
            <p:nvPr/>
          </p:nvSpPr>
          <p:spPr>
            <a:xfrm>
              <a:off x="539018" y="-1"/>
              <a:ext cx="2269262" cy="959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/>
                <a:buNone/>
              </a:pPr>
              <a:r>
                <a:rPr lang="en-US" altLang="zh-CN" sz="2400" b="0" i="0" u="none" strike="noStrike" cap="none" dirty="0" smtClean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Reporting tools</a:t>
              </a:r>
              <a:endParaRPr dirty="0"/>
            </a:p>
          </p:txBody>
        </p:sp>
        <p:pic>
          <p:nvPicPr>
            <p:cNvPr id="18" name="Google Shape;1106;p51"/>
            <p:cNvPicPr preferRelativeResize="0"/>
            <p:nvPr/>
          </p:nvPicPr>
          <p:blipFill rotWithShape="1">
            <a:blip r:embed="rId9">
              <a:alphaModFix/>
            </a:blip>
            <a:srcRect l="11242" t="4135" r="12042" b="14717"/>
            <a:stretch/>
          </p:blipFill>
          <p:spPr>
            <a:xfrm>
              <a:off x="3591986" y="2048113"/>
              <a:ext cx="976369" cy="910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107;p51"/>
            <p:cNvPicPr preferRelativeResize="0"/>
            <p:nvPr/>
          </p:nvPicPr>
          <p:blipFill rotWithShape="1">
            <a:blip r:embed="rId9">
              <a:alphaModFix/>
            </a:blip>
            <a:srcRect l="11242" t="4135" r="12042" b="14717"/>
            <a:stretch/>
          </p:blipFill>
          <p:spPr>
            <a:xfrm>
              <a:off x="4571618" y="2048113"/>
              <a:ext cx="976369" cy="910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108;p51"/>
            <p:cNvPicPr preferRelativeResize="0"/>
            <p:nvPr/>
          </p:nvPicPr>
          <p:blipFill rotWithShape="1">
            <a:blip r:embed="rId9">
              <a:alphaModFix/>
            </a:blip>
            <a:srcRect l="11242" t="4135" r="12042" b="14717"/>
            <a:stretch/>
          </p:blipFill>
          <p:spPr>
            <a:xfrm>
              <a:off x="5551251" y="2048113"/>
              <a:ext cx="976369" cy="910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109;p5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53088" y="461686"/>
              <a:ext cx="2024120" cy="1202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1110;p51"/>
            <p:cNvSpPr/>
            <p:nvPr/>
          </p:nvSpPr>
          <p:spPr>
            <a:xfrm>
              <a:off x="2946501" y="32728"/>
              <a:ext cx="4890561" cy="959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Font typeface="Arial"/>
                <a:buNone/>
              </a:pPr>
              <a:r>
                <a:rPr lang="en-US" altLang="zh-CN" sz="2400" b="0" i="0" u="none" strike="noStrike" cap="none" dirty="0" smtClean="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Analysis decision tools</a:t>
              </a:r>
              <a:endParaRPr dirty="0"/>
            </a:p>
          </p:txBody>
        </p:sp>
        <p:pic>
          <p:nvPicPr>
            <p:cNvPr id="23" name="Google Shape;1111;p51"/>
            <p:cNvPicPr preferRelativeResize="0"/>
            <p:nvPr/>
          </p:nvPicPr>
          <p:blipFill rotWithShape="1">
            <a:blip r:embed="rId11">
              <a:alphaModFix/>
            </a:blip>
            <a:srcRect l="52275" t="43640" r="41946" b="36532"/>
            <a:stretch/>
          </p:blipFill>
          <p:spPr>
            <a:xfrm>
              <a:off x="3492196" y="592898"/>
              <a:ext cx="382212" cy="907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112;p51"/>
            <p:cNvSpPr/>
            <p:nvPr/>
          </p:nvSpPr>
          <p:spPr>
            <a:xfrm>
              <a:off x="3049090" y="581752"/>
              <a:ext cx="1261294" cy="1052029"/>
            </a:xfrm>
            <a:prstGeom prst="roundRect">
              <a:avLst>
                <a:gd name="adj" fmla="val 754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3975" tIns="53975" rIns="53975" bIns="53975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13;p51"/>
            <p:cNvSpPr/>
            <p:nvPr/>
          </p:nvSpPr>
          <p:spPr>
            <a:xfrm>
              <a:off x="3306935" y="1282473"/>
              <a:ext cx="783707" cy="1016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altLang="zh-CN" sz="1800" b="0" i="0" u="none" strike="noStrike" cap="none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devices</a:t>
              </a:r>
              <a:endParaRPr dirty="0"/>
            </a:p>
          </p:txBody>
        </p:sp>
        <p:sp>
          <p:nvSpPr>
            <p:cNvPr id="26" name="Google Shape;1114;p51"/>
            <p:cNvSpPr/>
            <p:nvPr/>
          </p:nvSpPr>
          <p:spPr>
            <a:xfrm>
              <a:off x="4375692" y="581752"/>
              <a:ext cx="1632722" cy="1052029"/>
            </a:xfrm>
            <a:prstGeom prst="roundRect">
              <a:avLst>
                <a:gd name="adj" fmla="val 754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3975" tIns="53975" rIns="53975" bIns="53975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15;p51"/>
            <p:cNvSpPr/>
            <p:nvPr/>
          </p:nvSpPr>
          <p:spPr>
            <a:xfrm>
              <a:off x="4528995" y="1257676"/>
              <a:ext cx="1756379" cy="1016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dirty="0" smtClea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manufacturing</a:t>
              </a:r>
              <a:endParaRPr dirty="0"/>
            </a:p>
          </p:txBody>
        </p:sp>
        <p:sp>
          <p:nvSpPr>
            <p:cNvPr id="28" name="Google Shape;1116;p51"/>
            <p:cNvSpPr/>
            <p:nvPr/>
          </p:nvSpPr>
          <p:spPr>
            <a:xfrm>
              <a:off x="6073722" y="578846"/>
              <a:ext cx="1653147" cy="1052029"/>
            </a:xfrm>
            <a:prstGeom prst="roundRect">
              <a:avLst>
                <a:gd name="adj" fmla="val 7543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3975" tIns="53975" rIns="53975" bIns="53975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17;p51"/>
            <p:cNvSpPr/>
            <p:nvPr/>
          </p:nvSpPr>
          <p:spPr>
            <a:xfrm>
              <a:off x="6234439" y="1255894"/>
              <a:ext cx="1541373" cy="1016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altLang="zh-CN" sz="1800" b="0" i="0" u="none" strike="noStrike" cap="none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management</a:t>
              </a:r>
              <a:endParaRPr dirty="0"/>
            </a:p>
          </p:txBody>
        </p:sp>
        <p:pic>
          <p:nvPicPr>
            <p:cNvPr id="30" name="Google Shape;1118;p51"/>
            <p:cNvPicPr preferRelativeResize="0"/>
            <p:nvPr/>
          </p:nvPicPr>
          <p:blipFill rotWithShape="1">
            <a:blip r:embed="rId11">
              <a:alphaModFix/>
            </a:blip>
            <a:srcRect t="63011" r="73961" b="13711"/>
            <a:stretch/>
          </p:blipFill>
          <p:spPr>
            <a:xfrm>
              <a:off x="4534734" y="662801"/>
              <a:ext cx="1102076" cy="5654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1119;p51"/>
            <p:cNvPicPr preferRelativeResize="0"/>
            <p:nvPr/>
          </p:nvPicPr>
          <p:blipFill rotWithShape="1">
            <a:blip r:embed="rId12">
              <a:alphaModFix/>
            </a:blip>
            <a:srcRect l="36196" t="3611" r="36085" b="68899"/>
            <a:stretch/>
          </p:blipFill>
          <p:spPr>
            <a:xfrm>
              <a:off x="6535939" y="646628"/>
              <a:ext cx="707136" cy="611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1120;p51"/>
            <p:cNvPicPr preferRelativeResize="0"/>
            <p:nvPr/>
          </p:nvPicPr>
          <p:blipFill rotWithShape="1">
            <a:blip r:embed="rId9">
              <a:alphaModFix/>
            </a:blip>
            <a:srcRect l="11242" t="4135" r="12042" b="14717"/>
            <a:stretch/>
          </p:blipFill>
          <p:spPr>
            <a:xfrm>
              <a:off x="6596192" y="2034145"/>
              <a:ext cx="976369" cy="910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Google Shape;1121;p51"/>
          <p:cNvGrpSpPr/>
          <p:nvPr/>
        </p:nvGrpSpPr>
        <p:grpSpPr>
          <a:xfrm>
            <a:off x="10060238" y="4292924"/>
            <a:ext cx="1769024" cy="2141202"/>
            <a:chOff x="-30555" y="0"/>
            <a:chExt cx="1769023" cy="2141201"/>
          </a:xfrm>
        </p:grpSpPr>
        <p:pic>
          <p:nvPicPr>
            <p:cNvPr id="34" name="Google Shape;1122;p5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87719" y="0"/>
              <a:ext cx="1052181" cy="1341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1123;p51"/>
            <p:cNvSpPr/>
            <p:nvPr/>
          </p:nvSpPr>
          <p:spPr>
            <a:xfrm>
              <a:off x="-30555" y="1440160"/>
              <a:ext cx="1769023" cy="701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1800" b="0" i="0" u="none" strike="noStrike" cap="none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r>
                <a:rPr lang="zh-CN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omain expert</a:t>
              </a:r>
              <a:endParaRPr dirty="0"/>
            </a:p>
          </p:txBody>
        </p:sp>
      </p:grpSp>
      <p:grpSp>
        <p:nvGrpSpPr>
          <p:cNvPr id="36" name="Google Shape;1124;p51"/>
          <p:cNvGrpSpPr/>
          <p:nvPr/>
        </p:nvGrpSpPr>
        <p:grpSpPr>
          <a:xfrm>
            <a:off x="8473229" y="1384363"/>
            <a:ext cx="3242572" cy="2404190"/>
            <a:chOff x="-2210" y="-2"/>
            <a:chExt cx="3242571" cy="2404189"/>
          </a:xfrm>
        </p:grpSpPr>
        <p:grpSp>
          <p:nvGrpSpPr>
            <p:cNvPr id="37" name="Google Shape;1125;p51"/>
            <p:cNvGrpSpPr/>
            <p:nvPr/>
          </p:nvGrpSpPr>
          <p:grpSpPr>
            <a:xfrm>
              <a:off x="2367954" y="1549637"/>
              <a:ext cx="872407" cy="711995"/>
              <a:chOff x="-1" y="-1"/>
              <a:chExt cx="872406" cy="711994"/>
            </a:xfrm>
          </p:grpSpPr>
          <p:sp>
            <p:nvSpPr>
              <p:cNvPr id="54" name="Google Shape;1126;p51"/>
              <p:cNvSpPr/>
              <p:nvPr/>
            </p:nvSpPr>
            <p:spPr>
              <a:xfrm>
                <a:off x="83086" y="-1"/>
                <a:ext cx="706233" cy="711994"/>
              </a:xfrm>
              <a:prstGeom prst="ellipse">
                <a:avLst/>
              </a:prstGeom>
              <a:solidFill>
                <a:srgbClr val="F2F5F7"/>
              </a:solidFill>
              <a:ln w="762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3975" tIns="53975" rIns="53975" bIns="539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127;p51"/>
              <p:cNvSpPr/>
              <p:nvPr/>
            </p:nvSpPr>
            <p:spPr>
              <a:xfrm>
                <a:off x="-1" y="29324"/>
                <a:ext cx="872406" cy="678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知识</a:t>
                </a:r>
                <a:endParaRPr/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zh-CN" sz="16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zh-CN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人</a:t>
                </a:r>
                <a:r>
                  <a:rPr lang="zh-CN" sz="16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</p:grpSp>
        <p:grpSp>
          <p:nvGrpSpPr>
            <p:cNvPr id="38" name="Google Shape;1128;p51"/>
            <p:cNvGrpSpPr/>
            <p:nvPr/>
          </p:nvGrpSpPr>
          <p:grpSpPr>
            <a:xfrm>
              <a:off x="1075536" y="-2"/>
              <a:ext cx="881573" cy="711995"/>
              <a:chOff x="-87670" y="-1"/>
              <a:chExt cx="881571" cy="711994"/>
            </a:xfrm>
          </p:grpSpPr>
          <p:sp>
            <p:nvSpPr>
              <p:cNvPr id="52" name="Google Shape;1129;p51"/>
              <p:cNvSpPr/>
              <p:nvPr/>
            </p:nvSpPr>
            <p:spPr>
              <a:xfrm>
                <a:off x="0" y="-1"/>
                <a:ext cx="706232" cy="711994"/>
              </a:xfrm>
              <a:prstGeom prst="ellipse">
                <a:avLst/>
              </a:prstGeom>
              <a:solidFill>
                <a:srgbClr val="F2F5F7"/>
              </a:solidFill>
              <a:ln w="76200" cap="flat" cmpd="sng">
                <a:solidFill>
                  <a:srgbClr val="6600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3975" tIns="53975" rIns="53975" bIns="539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130;p51"/>
              <p:cNvSpPr/>
              <p:nvPr/>
            </p:nvSpPr>
            <p:spPr>
              <a:xfrm>
                <a:off x="-87670" y="186020"/>
                <a:ext cx="881571" cy="3708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altLang="zh-CN" sz="1200" b="0" i="0" u="none" strike="noStrike" cap="none" dirty="0" smtClea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Problem</a:t>
                </a:r>
                <a:endParaRPr sz="1400" dirty="0"/>
              </a:p>
            </p:txBody>
          </p:sp>
        </p:grpSp>
        <p:grpSp>
          <p:nvGrpSpPr>
            <p:cNvPr id="39" name="Google Shape;1131;p51"/>
            <p:cNvGrpSpPr/>
            <p:nvPr/>
          </p:nvGrpSpPr>
          <p:grpSpPr>
            <a:xfrm>
              <a:off x="2367953" y="1549642"/>
              <a:ext cx="872407" cy="854545"/>
              <a:chOff x="-2" y="-1"/>
              <a:chExt cx="872406" cy="854544"/>
            </a:xfrm>
          </p:grpSpPr>
          <p:sp>
            <p:nvSpPr>
              <p:cNvPr id="46" name="Google Shape;1132;p51"/>
              <p:cNvSpPr/>
              <p:nvPr/>
            </p:nvSpPr>
            <p:spPr>
              <a:xfrm>
                <a:off x="83086" y="-1"/>
                <a:ext cx="706233" cy="711994"/>
              </a:xfrm>
              <a:prstGeom prst="ellipse">
                <a:avLst/>
              </a:prstGeom>
              <a:solidFill>
                <a:srgbClr val="F2F5F7"/>
              </a:solidFill>
              <a:ln w="76200" cap="flat" cmpd="sng">
                <a:solidFill>
                  <a:srgbClr val="6600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3975" tIns="53975" rIns="53975" bIns="539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133;p51"/>
              <p:cNvSpPr/>
              <p:nvPr/>
            </p:nvSpPr>
            <p:spPr>
              <a:xfrm>
                <a:off x="-2" y="176362"/>
                <a:ext cx="872406" cy="678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altLang="zh-CN" sz="1200" b="0" i="0" u="none" strike="noStrike" cap="none" dirty="0" smtClea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model</a:t>
                </a:r>
                <a:endParaRPr sz="1400" dirty="0"/>
              </a:p>
            </p:txBody>
          </p:sp>
        </p:grpSp>
        <p:grpSp>
          <p:nvGrpSpPr>
            <p:cNvPr id="40" name="Google Shape;1134;p51"/>
            <p:cNvGrpSpPr/>
            <p:nvPr/>
          </p:nvGrpSpPr>
          <p:grpSpPr>
            <a:xfrm>
              <a:off x="-2210" y="1549642"/>
              <a:ext cx="708444" cy="711995"/>
              <a:chOff x="-2210" y="-1"/>
              <a:chExt cx="708442" cy="711994"/>
            </a:xfrm>
          </p:grpSpPr>
          <p:sp>
            <p:nvSpPr>
              <p:cNvPr id="44" name="Google Shape;1135;p51"/>
              <p:cNvSpPr/>
              <p:nvPr/>
            </p:nvSpPr>
            <p:spPr>
              <a:xfrm>
                <a:off x="0" y="-1"/>
                <a:ext cx="706232" cy="711994"/>
              </a:xfrm>
              <a:prstGeom prst="ellipse">
                <a:avLst/>
              </a:prstGeom>
              <a:solidFill>
                <a:srgbClr val="F2F5F7"/>
              </a:solidFill>
              <a:ln w="76200" cap="flat" cmpd="sng">
                <a:solidFill>
                  <a:srgbClr val="6600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3975" tIns="53975" rIns="53975" bIns="539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136;p51"/>
              <p:cNvSpPr/>
              <p:nvPr/>
            </p:nvSpPr>
            <p:spPr>
              <a:xfrm>
                <a:off x="-2210" y="196085"/>
                <a:ext cx="706232" cy="3708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altLang="zh-CN" sz="1200" b="0" i="0" u="none" strike="noStrike" cap="none" dirty="0" smtClea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data</a:t>
                </a:r>
                <a:endParaRPr sz="1400" dirty="0"/>
              </a:p>
            </p:txBody>
          </p:sp>
        </p:grpSp>
        <p:cxnSp>
          <p:nvCxnSpPr>
            <p:cNvPr id="41" name="Google Shape;1137;p51"/>
            <p:cNvCxnSpPr/>
            <p:nvPr/>
          </p:nvCxnSpPr>
          <p:spPr>
            <a:xfrm>
              <a:off x="747774" y="1905639"/>
              <a:ext cx="1744810" cy="1"/>
            </a:xfrm>
            <a:prstGeom prst="straightConnector1">
              <a:avLst/>
            </a:prstGeom>
            <a:noFill/>
            <a:ln w="38100" cap="flat" cmpd="sng">
              <a:solidFill>
                <a:srgbClr val="660066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" name="Google Shape;1138;p51"/>
            <p:cNvCxnSpPr/>
            <p:nvPr/>
          </p:nvCxnSpPr>
          <p:spPr>
            <a:xfrm rot="10800000">
              <a:off x="1807556" y="607723"/>
              <a:ext cx="788455" cy="1046189"/>
            </a:xfrm>
            <a:prstGeom prst="straightConnector1">
              <a:avLst/>
            </a:prstGeom>
            <a:noFill/>
            <a:ln w="38100" cap="flat" cmpd="sng">
              <a:solidFill>
                <a:srgbClr val="660066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" name="Google Shape;1139;p51"/>
            <p:cNvCxnSpPr/>
            <p:nvPr/>
          </p:nvCxnSpPr>
          <p:spPr>
            <a:xfrm flipH="1">
              <a:off x="644349" y="607723"/>
              <a:ext cx="663826" cy="1046189"/>
            </a:xfrm>
            <a:prstGeom prst="straightConnector1">
              <a:avLst/>
            </a:prstGeom>
            <a:noFill/>
            <a:ln w="38100" cap="flat" cmpd="sng">
              <a:solidFill>
                <a:srgbClr val="660066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6" name="Google Shape;1140;p51"/>
          <p:cNvSpPr/>
          <p:nvPr/>
        </p:nvSpPr>
        <p:spPr>
          <a:xfrm>
            <a:off x="9743184" y="4695492"/>
            <a:ext cx="634109" cy="635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0827"/>
                </a:moveTo>
                <a:lnTo>
                  <a:pt x="40800" y="40827"/>
                </a:lnTo>
                <a:lnTo>
                  <a:pt x="40800" y="0"/>
                </a:lnTo>
                <a:lnTo>
                  <a:pt x="79200" y="0"/>
                </a:lnTo>
                <a:lnTo>
                  <a:pt x="79200" y="40827"/>
                </a:lnTo>
                <a:lnTo>
                  <a:pt x="120000" y="40827"/>
                </a:lnTo>
                <a:lnTo>
                  <a:pt x="120000" y="79172"/>
                </a:lnTo>
                <a:lnTo>
                  <a:pt x="79200" y="79172"/>
                </a:lnTo>
                <a:lnTo>
                  <a:pt x="79200" y="120000"/>
                </a:lnTo>
                <a:lnTo>
                  <a:pt x="40800" y="120000"/>
                </a:lnTo>
                <a:lnTo>
                  <a:pt x="40800" y="79172"/>
                </a:lnTo>
                <a:lnTo>
                  <a:pt x="0" y="79172"/>
                </a:lnTo>
                <a:close/>
              </a:path>
            </a:pathLst>
          </a:custGeom>
          <a:solidFill>
            <a:srgbClr val="FFFFFF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41;p51"/>
          <p:cNvSpPr/>
          <p:nvPr/>
        </p:nvSpPr>
        <p:spPr>
          <a:xfrm>
            <a:off x="9728661" y="2537436"/>
            <a:ext cx="961717" cy="120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Times New Roman"/>
              <a:buNone/>
            </a:pPr>
            <a:r>
              <a:rPr lang="zh-CN" sz="8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grpSp>
        <p:nvGrpSpPr>
          <p:cNvPr id="58" name="Google Shape;1142;p51"/>
          <p:cNvGrpSpPr/>
          <p:nvPr/>
        </p:nvGrpSpPr>
        <p:grpSpPr>
          <a:xfrm>
            <a:off x="7906774" y="4334437"/>
            <a:ext cx="2057056" cy="2078873"/>
            <a:chOff x="-64609" y="0"/>
            <a:chExt cx="2057055" cy="2078871"/>
          </a:xfrm>
        </p:grpSpPr>
        <p:pic>
          <p:nvPicPr>
            <p:cNvPr id="59" name="Google Shape;1143;p51" descr="318765-1306200K44285.jp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6305" y="0"/>
              <a:ext cx="1302244" cy="1297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1144;p51"/>
            <p:cNvSpPr/>
            <p:nvPr/>
          </p:nvSpPr>
          <p:spPr>
            <a:xfrm>
              <a:off x="-64609" y="1377830"/>
              <a:ext cx="2057055" cy="701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1800" b="0" i="0" u="none" strike="noStrike" cap="none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r>
                <a:rPr lang="zh-CN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ata scientist</a:t>
              </a:r>
              <a:endParaRPr dirty="0"/>
            </a:p>
          </p:txBody>
        </p:sp>
      </p:grpSp>
      <p:sp>
        <p:nvSpPr>
          <p:cNvPr id="61" name="Google Shape;1145;p51"/>
          <p:cNvSpPr/>
          <p:nvPr/>
        </p:nvSpPr>
        <p:spPr>
          <a:xfrm rot="5400000">
            <a:off x="9783614" y="3705768"/>
            <a:ext cx="561264" cy="4394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0000"/>
                </a:moveTo>
                <a:lnTo>
                  <a:pt x="73022" y="30000"/>
                </a:lnTo>
                <a:lnTo>
                  <a:pt x="73022" y="0"/>
                </a:lnTo>
                <a:lnTo>
                  <a:pt x="120000" y="60000"/>
                </a:lnTo>
                <a:lnTo>
                  <a:pt x="73022" y="120000"/>
                </a:lnTo>
                <a:lnTo>
                  <a:pt x="73022" y="90000"/>
                </a:lnTo>
                <a:lnTo>
                  <a:pt x="0" y="90000"/>
                </a:lnTo>
                <a:lnTo>
                  <a:pt x="23488" y="60000"/>
                </a:lnTo>
                <a:close/>
              </a:path>
            </a:pathLst>
          </a:custGeom>
          <a:solidFill>
            <a:srgbClr val="FFFFFF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1146;p51" descr="SmartRotatingDashboar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047401" y="4688684"/>
            <a:ext cx="2402160" cy="1505098"/>
          </a:xfrm>
          <a:prstGeom prst="rect">
            <a:avLst/>
          </a:prstGeom>
          <a:noFill/>
          <a:ln>
            <a:noFill/>
          </a:ln>
          <a:effectLst>
            <a:outerShdw blurRad="508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3" name="Google Shape;1147;p51"/>
          <p:cNvSpPr/>
          <p:nvPr/>
        </p:nvSpPr>
        <p:spPr>
          <a:xfrm rot="10800000">
            <a:off x="7626143" y="5194645"/>
            <a:ext cx="561264" cy="4394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0000"/>
                </a:moveTo>
                <a:lnTo>
                  <a:pt x="73022" y="30000"/>
                </a:lnTo>
                <a:lnTo>
                  <a:pt x="73022" y="0"/>
                </a:lnTo>
                <a:lnTo>
                  <a:pt x="120000" y="60000"/>
                </a:lnTo>
                <a:lnTo>
                  <a:pt x="73022" y="120000"/>
                </a:lnTo>
                <a:lnTo>
                  <a:pt x="73022" y="90000"/>
                </a:lnTo>
                <a:lnTo>
                  <a:pt x="0" y="90000"/>
                </a:lnTo>
                <a:lnTo>
                  <a:pt x="23488" y="60000"/>
                </a:lnTo>
                <a:close/>
              </a:path>
            </a:pathLst>
          </a:custGeom>
          <a:solidFill>
            <a:srgbClr val="FFFFFF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3975" tIns="53975" rIns="53975" bIns="539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65"/>
          <p:cNvSpPr txBox="1"/>
          <p:nvPr/>
        </p:nvSpPr>
        <p:spPr>
          <a:xfrm>
            <a:off x="287950" y="287941"/>
            <a:ext cx="9680201" cy="43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ViDX System</a:t>
            </a:r>
            <a:endParaRPr/>
          </a:p>
        </p:txBody>
      </p:sp>
      <p:sp>
        <p:nvSpPr>
          <p:cNvPr id="1678" name="Google Shape;1678;p65"/>
          <p:cNvSpPr/>
          <p:nvPr/>
        </p:nvSpPr>
        <p:spPr>
          <a:xfrm>
            <a:off x="659180" y="6272591"/>
            <a:ext cx="10172821" cy="11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65"/>
          <p:cNvSpPr/>
          <p:nvPr/>
        </p:nvSpPr>
        <p:spPr>
          <a:xfrm>
            <a:off x="659180" y="6399623"/>
            <a:ext cx="10172821" cy="23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7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 sz="700" b="0" i="0" u="none" strike="noStrike" cap="none">
              <a:solidFill>
                <a:srgbClr val="B2B3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65"/>
          <p:cNvSpPr/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750" rIns="0" bIns="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65"/>
          <p:cNvSpPr txBox="1"/>
          <p:nvPr/>
        </p:nvSpPr>
        <p:spPr>
          <a:xfrm>
            <a:off x="287950" y="1439703"/>
            <a:ext cx="2355826" cy="4632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82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65"/>
          <p:cNvSpPr txBox="1">
            <a:spLocks noGrp="1"/>
          </p:cNvSpPr>
          <p:nvPr>
            <p:ph type="title"/>
          </p:nvPr>
        </p:nvSpPr>
        <p:spPr>
          <a:xfrm>
            <a:off x="287950" y="719852"/>
            <a:ext cx="9680201" cy="43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310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How to scale-up? (related work)</a:t>
            </a:r>
            <a:endParaRPr sz="3100" b="0" i="0" u="none" strike="noStrike" cap="none">
              <a:solidFill>
                <a:srgbClr val="4276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4" name="Google Shape;168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3638" y="1623647"/>
            <a:ext cx="7813896" cy="4252629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65"/>
          <p:cNvSpPr/>
          <p:nvPr/>
        </p:nvSpPr>
        <p:spPr>
          <a:xfrm>
            <a:off x="2643776" y="5780383"/>
            <a:ext cx="6505539" cy="37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25" tIns="50800" rIns="101625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Visualize public transportation schedules [Palomo et al. 2015]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65"/>
          <p:cNvSpPr/>
          <p:nvPr/>
        </p:nvSpPr>
        <p:spPr>
          <a:xfrm>
            <a:off x="3993911" y="1205900"/>
            <a:ext cx="4244199" cy="44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25" tIns="50800" rIns="101625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 density estimation (KDE)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65"/>
          <p:cNvSpPr/>
          <p:nvPr/>
        </p:nvSpPr>
        <p:spPr>
          <a:xfrm>
            <a:off x="8238110" y="5086878"/>
            <a:ext cx="2953828" cy="477324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rgbClr val="3F1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625" tIns="50800" rIns="101625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 blurred out.</a:t>
            </a:r>
            <a:endParaRPr dirty="0"/>
          </a:p>
        </p:txBody>
      </p:sp>
      <p:sp>
        <p:nvSpPr>
          <p:cNvPr id="13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sz="1200" dirty="0" smtClean="0">
                <a:solidFill>
                  <a:srgbClr val="999FA6"/>
                </a:solidFill>
                <a:latin typeface="Arial"/>
                <a:cs typeface="Arial"/>
                <a:sym typeface="Arial"/>
              </a:rPr>
              <a:t>70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2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66"/>
          <p:cNvSpPr txBox="1"/>
          <p:nvPr/>
        </p:nvSpPr>
        <p:spPr>
          <a:xfrm>
            <a:off x="287950" y="287941"/>
            <a:ext cx="9680201" cy="43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ViDX System</a:t>
            </a:r>
            <a:endParaRPr/>
          </a:p>
        </p:txBody>
      </p:sp>
      <p:sp>
        <p:nvSpPr>
          <p:cNvPr id="1694" name="Google Shape;1694;p66"/>
          <p:cNvSpPr/>
          <p:nvPr/>
        </p:nvSpPr>
        <p:spPr>
          <a:xfrm>
            <a:off x="659180" y="6272591"/>
            <a:ext cx="10172821" cy="11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66"/>
          <p:cNvSpPr/>
          <p:nvPr/>
        </p:nvSpPr>
        <p:spPr>
          <a:xfrm>
            <a:off x="659180" y="6399623"/>
            <a:ext cx="10172821" cy="23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7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 sz="700" b="0" i="0" u="none" strike="noStrike" cap="none">
              <a:solidFill>
                <a:srgbClr val="B2B3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66"/>
          <p:cNvSpPr/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750" rIns="0" bIns="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66"/>
          <p:cNvSpPr txBox="1"/>
          <p:nvPr/>
        </p:nvSpPr>
        <p:spPr>
          <a:xfrm>
            <a:off x="287950" y="1439703"/>
            <a:ext cx="2355826" cy="4632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82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66"/>
          <p:cNvSpPr txBox="1">
            <a:spLocks noGrp="1"/>
          </p:cNvSpPr>
          <p:nvPr>
            <p:ph type="title"/>
          </p:nvPr>
        </p:nvSpPr>
        <p:spPr>
          <a:xfrm>
            <a:off x="287950" y="719852"/>
            <a:ext cx="12010235" cy="43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310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Idea 2: Interactive outlier detection and visualization.</a:t>
            </a:r>
            <a:endParaRPr sz="3100" b="0" i="0" u="none" strike="noStrike" cap="none">
              <a:solidFill>
                <a:srgbClr val="4276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66"/>
          <p:cNvSpPr txBox="1"/>
          <p:nvPr/>
        </p:nvSpPr>
        <p:spPr>
          <a:xfrm>
            <a:off x="164599" y="5076418"/>
            <a:ext cx="7815584" cy="36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Outlier-preserving visual aggregation.</a:t>
            </a:r>
            <a:endParaRPr/>
          </a:p>
        </p:txBody>
      </p:sp>
      <p:grpSp>
        <p:nvGrpSpPr>
          <p:cNvPr id="1701" name="Google Shape;1701;p66"/>
          <p:cNvGrpSpPr/>
          <p:nvPr/>
        </p:nvGrpSpPr>
        <p:grpSpPr>
          <a:xfrm>
            <a:off x="285840" y="1945247"/>
            <a:ext cx="7906399" cy="3146744"/>
            <a:chOff x="1297617" y="1918438"/>
            <a:chExt cx="7113700" cy="2831341"/>
          </a:xfrm>
        </p:grpSpPr>
        <p:pic>
          <p:nvPicPr>
            <p:cNvPr id="1702" name="Google Shape;1702;p66"/>
            <p:cNvPicPr preferRelativeResize="0"/>
            <p:nvPr/>
          </p:nvPicPr>
          <p:blipFill rotWithShape="1">
            <a:blip r:embed="rId3">
              <a:alphaModFix/>
            </a:blip>
            <a:srcRect t="25913" r="90175"/>
            <a:stretch/>
          </p:blipFill>
          <p:spPr>
            <a:xfrm>
              <a:off x="1297617" y="2038350"/>
              <a:ext cx="711133" cy="2711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6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99945" y="1918438"/>
              <a:ext cx="6311372" cy="265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4" name="Google Shape;1704;p66"/>
          <p:cNvGrpSpPr/>
          <p:nvPr/>
        </p:nvGrpSpPr>
        <p:grpSpPr>
          <a:xfrm>
            <a:off x="2261795" y="2418988"/>
            <a:ext cx="5939482" cy="2528021"/>
            <a:chOff x="3362325" y="2233418"/>
            <a:chExt cx="5343987" cy="2274634"/>
          </a:xfrm>
        </p:grpSpPr>
        <p:sp>
          <p:nvSpPr>
            <p:cNvPr id="1705" name="Google Shape;1705;p66"/>
            <p:cNvSpPr/>
            <p:nvPr/>
          </p:nvSpPr>
          <p:spPr>
            <a:xfrm rot="10800000" flipH="1">
              <a:off x="3362325" y="3137066"/>
              <a:ext cx="3124200" cy="406067"/>
            </a:xfrm>
            <a:prstGeom prst="arc">
              <a:avLst>
                <a:gd name="adj1" fmla="val 10738898"/>
                <a:gd name="adj2" fmla="val 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6"/>
            <p:cNvSpPr/>
            <p:nvPr/>
          </p:nvSpPr>
          <p:spPr>
            <a:xfrm rot="10800000" flipH="1">
              <a:off x="3457574" y="2233418"/>
              <a:ext cx="3267075" cy="426295"/>
            </a:xfrm>
            <a:prstGeom prst="arc">
              <a:avLst>
                <a:gd name="adj1" fmla="val 10738898"/>
                <a:gd name="adj2" fmla="val 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6"/>
            <p:cNvSpPr/>
            <p:nvPr/>
          </p:nvSpPr>
          <p:spPr>
            <a:xfrm rot="10800000" flipH="1">
              <a:off x="4924425" y="3512266"/>
              <a:ext cx="3267075" cy="426295"/>
            </a:xfrm>
            <a:prstGeom prst="arc">
              <a:avLst>
                <a:gd name="adj1" fmla="val 10738898"/>
                <a:gd name="adj2" fmla="val 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66"/>
            <p:cNvSpPr txBox="1"/>
            <p:nvPr/>
          </p:nvSpPr>
          <p:spPr>
            <a:xfrm>
              <a:off x="5662122" y="4155627"/>
              <a:ext cx="3044190" cy="352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7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Aggregate normal processes.</a:t>
              </a:r>
              <a:endParaRPr/>
            </a:p>
          </p:txBody>
        </p:sp>
      </p:grpSp>
      <p:grpSp>
        <p:nvGrpSpPr>
          <p:cNvPr id="1709" name="Google Shape;1709;p66"/>
          <p:cNvGrpSpPr/>
          <p:nvPr/>
        </p:nvGrpSpPr>
        <p:grpSpPr>
          <a:xfrm>
            <a:off x="2900686" y="2905102"/>
            <a:ext cx="5141281" cy="601966"/>
            <a:chOff x="3937161" y="2670809"/>
            <a:chExt cx="4625814" cy="541630"/>
          </a:xfrm>
        </p:grpSpPr>
        <p:sp>
          <p:nvSpPr>
            <p:cNvPr id="1710" name="Google Shape;1710;p66"/>
            <p:cNvSpPr/>
            <p:nvPr/>
          </p:nvSpPr>
          <p:spPr>
            <a:xfrm rot="10800000" flipH="1">
              <a:off x="3937161" y="2786144"/>
              <a:ext cx="3267075" cy="426295"/>
            </a:xfrm>
            <a:prstGeom prst="arc">
              <a:avLst>
                <a:gd name="adj1" fmla="val 10738898"/>
                <a:gd name="adj2" fmla="val 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6"/>
            <p:cNvSpPr txBox="1"/>
            <p:nvPr/>
          </p:nvSpPr>
          <p:spPr>
            <a:xfrm>
              <a:off x="6957522" y="2670809"/>
              <a:ext cx="1605453" cy="352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zh-CN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Keep outliers.</a:t>
              </a:r>
              <a:endPara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2" name="Google Shape;1712;p66"/>
          <p:cNvSpPr/>
          <p:nvPr/>
        </p:nvSpPr>
        <p:spPr>
          <a:xfrm>
            <a:off x="7149789" y="1719827"/>
            <a:ext cx="4982221" cy="2659385"/>
          </a:xfrm>
          <a:prstGeom prst="roundRect">
            <a:avLst>
              <a:gd name="adj" fmla="val 5777"/>
            </a:avLst>
          </a:prstGeom>
          <a:solidFill>
            <a:srgbClr val="F2F2F2">
              <a:alpha val="80784"/>
            </a:srgbClr>
          </a:solidFill>
          <a:ln w="9525" cap="flat" cmpd="sng">
            <a:solidFill>
              <a:srgbClr val="3F13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625" tIns="50800" rIns="101625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66"/>
          <p:cNvSpPr txBox="1"/>
          <p:nvPr/>
        </p:nvSpPr>
        <p:spPr>
          <a:xfrm>
            <a:off x="7383639" y="1950359"/>
            <a:ext cx="3203220" cy="39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define the outliers?</a:t>
            </a:r>
            <a:endParaRPr/>
          </a:p>
        </p:txBody>
      </p:sp>
      <p:sp>
        <p:nvSpPr>
          <p:cNvPr id="1714" name="Google Shape;1714;p66"/>
          <p:cNvSpPr txBox="1"/>
          <p:nvPr/>
        </p:nvSpPr>
        <p:spPr>
          <a:xfrm>
            <a:off x="7383639" y="2479514"/>
            <a:ext cx="4485132" cy="224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interactive outlier detection techniques:</a:t>
            </a:r>
            <a:endParaRPr/>
          </a:p>
          <a:p>
            <a:pPr marL="508132" marR="0" lvl="0" indent="-508132" algn="l" rtl="0">
              <a:lnSpc>
                <a:spcPct val="116181"/>
              </a:lnSpc>
              <a:spcBef>
                <a:spcPts val="556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brush </a:t>
            </a:r>
            <a:endParaRPr/>
          </a:p>
          <a:p>
            <a:pPr marL="508132" marR="0" lvl="0" indent="-508132" algn="l" rtl="0">
              <a:lnSpc>
                <a:spcPct val="116181"/>
              </a:lnSpc>
              <a:spcBef>
                <a:spcPts val="556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Quantiles brush</a:t>
            </a:r>
            <a:endParaRPr/>
          </a:p>
        </p:txBody>
      </p:sp>
      <p:sp>
        <p:nvSpPr>
          <p:cNvPr id="24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sz="1200" dirty="0" smtClean="0">
                <a:solidFill>
                  <a:srgbClr val="999FA6"/>
                </a:solidFill>
                <a:latin typeface="Arial"/>
                <a:cs typeface="Arial"/>
                <a:sym typeface="Arial"/>
              </a:rPr>
              <a:t>71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35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Google Shape;1719;p67"/>
          <p:cNvPicPr preferRelativeResize="0"/>
          <p:nvPr/>
        </p:nvPicPr>
        <p:blipFill rotWithShape="1">
          <a:blip r:embed="rId3">
            <a:alphaModFix/>
          </a:blip>
          <a:srcRect b="17839"/>
          <a:stretch/>
        </p:blipFill>
        <p:spPr>
          <a:xfrm>
            <a:off x="1656288" y="1567124"/>
            <a:ext cx="7892770" cy="401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55542" y="6082137"/>
            <a:ext cx="1205449" cy="6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" y="6723524"/>
            <a:ext cx="12120524" cy="1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67"/>
          <p:cNvSpPr/>
          <p:nvPr/>
        </p:nvSpPr>
        <p:spPr>
          <a:xfrm>
            <a:off x="288200" y="291290"/>
            <a:ext cx="9688614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ViDX System</a:t>
            </a:r>
            <a:endParaRPr/>
          </a:p>
        </p:txBody>
      </p:sp>
      <p:sp>
        <p:nvSpPr>
          <p:cNvPr id="1723" name="Google Shape;1723;p67"/>
          <p:cNvSpPr/>
          <p:nvPr/>
        </p:nvSpPr>
        <p:spPr>
          <a:xfrm>
            <a:off x="659752" y="6281334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/>
          </a:p>
        </p:txBody>
      </p:sp>
      <p:sp>
        <p:nvSpPr>
          <p:cNvPr id="1724" name="Google Shape;1724;p67"/>
          <p:cNvSpPr/>
          <p:nvPr/>
        </p:nvSpPr>
        <p:spPr>
          <a:xfrm>
            <a:off x="659752" y="6408481"/>
            <a:ext cx="10181663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6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/>
          </a:p>
        </p:txBody>
      </p:sp>
      <p:sp>
        <p:nvSpPr>
          <p:cNvPr id="1726" name="Google Shape;1726;p67"/>
          <p:cNvSpPr txBox="1">
            <a:spLocks noGrp="1"/>
          </p:cNvSpPr>
          <p:nvPr>
            <p:ph type="title"/>
          </p:nvPr>
        </p:nvSpPr>
        <p:spPr>
          <a:xfrm>
            <a:off x="288199" y="723590"/>
            <a:ext cx="11914397" cy="43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282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Animated radial graph for real-time production progress monitoring</a:t>
            </a:r>
            <a:endParaRPr/>
          </a:p>
        </p:txBody>
      </p:sp>
      <p:sp>
        <p:nvSpPr>
          <p:cNvPr id="1727" name="Google Shape;1727;p67"/>
          <p:cNvSpPr/>
          <p:nvPr/>
        </p:nvSpPr>
        <p:spPr>
          <a:xfrm>
            <a:off x="894631" y="5721735"/>
            <a:ext cx="4940648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design proposed by the target user.</a:t>
            </a:r>
            <a:endParaRPr/>
          </a:p>
        </p:txBody>
      </p:sp>
      <p:sp>
        <p:nvSpPr>
          <p:cNvPr id="1728" name="Google Shape;1728;p67"/>
          <p:cNvSpPr/>
          <p:nvPr/>
        </p:nvSpPr>
        <p:spPr>
          <a:xfrm>
            <a:off x="6737176" y="5733603"/>
            <a:ext cx="215917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Redesigned graph.</a:t>
            </a:r>
            <a:endParaRPr/>
          </a:p>
        </p:txBody>
      </p:sp>
      <p:sp>
        <p:nvSpPr>
          <p:cNvPr id="1729" name="Google Shape;1729;p67"/>
          <p:cNvSpPr/>
          <p:nvPr/>
        </p:nvSpPr>
        <p:spPr>
          <a:xfrm>
            <a:off x="8718662" y="2372777"/>
            <a:ext cx="558889" cy="5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67"/>
          <p:cNvSpPr/>
          <p:nvPr/>
        </p:nvSpPr>
        <p:spPr>
          <a:xfrm>
            <a:off x="5471139" y="2490144"/>
            <a:ext cx="558889" cy="5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67"/>
          <p:cNvSpPr/>
          <p:nvPr/>
        </p:nvSpPr>
        <p:spPr>
          <a:xfrm>
            <a:off x="5148275" y="4233649"/>
            <a:ext cx="558889" cy="5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50" tIns="50850" rIns="50850" bIns="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sz="1200" dirty="0" smtClean="0">
                <a:solidFill>
                  <a:srgbClr val="999FA6"/>
                </a:solidFill>
                <a:latin typeface="Arial"/>
                <a:cs typeface="Arial"/>
                <a:sym typeface="Arial"/>
              </a:rPr>
              <a:t>72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3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68"/>
          <p:cNvSpPr txBox="1"/>
          <p:nvPr/>
        </p:nvSpPr>
        <p:spPr>
          <a:xfrm>
            <a:off x="287950" y="287941"/>
            <a:ext cx="9680201" cy="43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ViDX System</a:t>
            </a:r>
            <a:endParaRPr/>
          </a:p>
        </p:txBody>
      </p:sp>
      <p:sp>
        <p:nvSpPr>
          <p:cNvPr id="1738" name="Google Shape;1738;p68"/>
          <p:cNvSpPr/>
          <p:nvPr/>
        </p:nvSpPr>
        <p:spPr>
          <a:xfrm>
            <a:off x="659180" y="6272591"/>
            <a:ext cx="10172821" cy="11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68"/>
          <p:cNvSpPr/>
          <p:nvPr/>
        </p:nvSpPr>
        <p:spPr>
          <a:xfrm>
            <a:off x="659180" y="6399623"/>
            <a:ext cx="10172821" cy="23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7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 sz="700" b="0" i="0" u="none" strike="noStrike" cap="none">
              <a:solidFill>
                <a:srgbClr val="B2B3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68"/>
          <p:cNvSpPr/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750" rIns="0" bIns="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68"/>
          <p:cNvSpPr txBox="1"/>
          <p:nvPr/>
        </p:nvSpPr>
        <p:spPr>
          <a:xfrm>
            <a:off x="287950" y="1439703"/>
            <a:ext cx="2355826" cy="4632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82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68"/>
          <p:cNvSpPr txBox="1">
            <a:spLocks noGrp="1"/>
          </p:cNvSpPr>
          <p:nvPr>
            <p:ph type="title"/>
          </p:nvPr>
        </p:nvSpPr>
        <p:spPr>
          <a:xfrm>
            <a:off x="287950" y="719852"/>
            <a:ext cx="9680201" cy="43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310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User interview</a:t>
            </a:r>
            <a:endParaRPr sz="3100" b="0" i="0" u="none" strike="noStrike" cap="none">
              <a:solidFill>
                <a:srgbClr val="4276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68"/>
          <p:cNvSpPr txBox="1">
            <a:spLocks noGrp="1"/>
          </p:cNvSpPr>
          <p:nvPr>
            <p:ph type="body" idx="1"/>
          </p:nvPr>
        </p:nvSpPr>
        <p:spPr>
          <a:xfrm>
            <a:off x="296419" y="1439703"/>
            <a:ext cx="11604102" cy="4632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399" marR="0" lvl="0" indent="-27939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▶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Participants</a:t>
            </a:r>
            <a:endParaRPr/>
          </a:p>
          <a:p>
            <a:pPr marL="512126" marR="0" lvl="1" indent="-232726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 users, all have experience with basic visualization techniques (e.g., barcharts)</a:t>
            </a:r>
            <a:endParaRPr/>
          </a:p>
          <a:p>
            <a:pPr marL="279399" marR="0" lvl="0" indent="-279399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▶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 of feedback</a:t>
            </a:r>
            <a:endParaRPr/>
          </a:p>
          <a:p>
            <a:pPr marL="512126" marR="0" lvl="1" indent="-232726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brush is preferred over quantiles brush for its intuitiveness.</a:t>
            </a:r>
            <a:endParaRPr/>
          </a:p>
          <a:p>
            <a:pPr marL="512126" marR="0" lvl="1" indent="-232726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Extensions suggested to apply the current system for analyzing other process related parameters.</a:t>
            </a:r>
            <a:endParaRPr/>
          </a:p>
          <a:p>
            <a:pPr marL="512126" marR="0" lvl="1" indent="-232726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zh-C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 of the system in progress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68"/>
          <p:cNvSpPr/>
          <p:nvPr/>
        </p:nvSpPr>
        <p:spPr>
          <a:xfrm>
            <a:off x="2048714" y="4046261"/>
            <a:ext cx="6158671" cy="2019277"/>
          </a:xfrm>
          <a:prstGeom prst="wedgeEllipseCallout">
            <a:avLst>
              <a:gd name="adj1" fmla="val 29916"/>
              <a:gd name="adj2" fmla="val 64633"/>
            </a:avLst>
          </a:prstGeom>
          <a:solidFill>
            <a:srgbClr val="4276AA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Jim Nightshade"/>
              <a:buNone/>
            </a:pPr>
            <a:r>
              <a:rPr lang="zh-CN" sz="1800" b="0" i="0" u="none" strike="noStrike" cap="none" dirty="0">
                <a:solidFill>
                  <a:schemeClr val="lt1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“This is a good interface for gaining an </a:t>
            </a:r>
            <a:r>
              <a:rPr lang="zh-CN" sz="1800" b="1" i="0" u="none" strike="noStrike" cap="none" dirty="0">
                <a:solidFill>
                  <a:srgbClr val="FFC000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intuitive</a:t>
            </a:r>
            <a:r>
              <a:rPr lang="zh-CN" sz="1800" b="0" i="0" u="none" strike="noStrike" cap="none" dirty="0">
                <a:solidFill>
                  <a:srgbClr val="FFC000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 </a:t>
            </a:r>
            <a:r>
              <a:rPr lang="zh-CN" sz="1800" b="0" i="0" u="none" strike="noStrike" cap="none" dirty="0">
                <a:solidFill>
                  <a:schemeClr val="lt1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picture of how the line is running. These same methods could applied to process parameters during the manufacture of parts giving engineers the intuitive picture of process stability”.</a:t>
            </a:r>
            <a:endParaRPr sz="1800" b="0" i="0" u="none" strike="noStrike" cap="none" dirty="0">
              <a:solidFill>
                <a:schemeClr val="lt1"/>
              </a:solidFill>
              <a:latin typeface="Jim Nightshade"/>
              <a:ea typeface="Jim Nightshade"/>
              <a:cs typeface="Jim Nightshade"/>
              <a:sym typeface="Jim Nightshade"/>
            </a:endParaRPr>
          </a:p>
        </p:txBody>
      </p:sp>
      <p:sp>
        <p:nvSpPr>
          <p:cNvPr id="1746" name="Google Shape;1746;p68"/>
          <p:cNvSpPr/>
          <p:nvPr/>
        </p:nvSpPr>
        <p:spPr>
          <a:xfrm>
            <a:off x="7911001" y="3603493"/>
            <a:ext cx="3516915" cy="1452407"/>
          </a:xfrm>
          <a:prstGeom prst="wedgeEllipseCallout">
            <a:avLst>
              <a:gd name="adj1" fmla="val 30655"/>
              <a:gd name="adj2" fmla="val 67862"/>
            </a:avLst>
          </a:prstGeom>
          <a:solidFill>
            <a:srgbClr val="1891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Jim Nightshade"/>
              <a:buNone/>
            </a:pPr>
            <a:r>
              <a:rPr lang="zh-CN" sz="1600" b="0" i="0" u="none" strike="noStrike" cap="none">
                <a:solidFill>
                  <a:schemeClr val="lt1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“it’s very </a:t>
            </a:r>
            <a:r>
              <a:rPr lang="zh-CN" sz="1600" b="1" i="0" u="none" strike="noStrike" cap="none">
                <a:solidFill>
                  <a:srgbClr val="FFC000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effective</a:t>
            </a:r>
            <a:r>
              <a:rPr lang="zh-CN" sz="1600" b="0" i="0" u="none" strike="noStrike" cap="none">
                <a:solidFill>
                  <a:schemeClr val="lt1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 in the system’s ability to show real-time data [in the radial graph] and highlight abnormalities”</a:t>
            </a:r>
            <a:endParaRPr sz="1600" b="0" i="0" u="none" strike="noStrike" cap="none">
              <a:solidFill>
                <a:schemeClr val="lt1"/>
              </a:solidFill>
              <a:latin typeface="Jim Nightshade"/>
              <a:ea typeface="Jim Nightshade"/>
              <a:cs typeface="Jim Nightshade"/>
              <a:sym typeface="Jim Nightshade"/>
            </a:endParaRPr>
          </a:p>
        </p:txBody>
      </p:sp>
      <p:sp>
        <p:nvSpPr>
          <p:cNvPr id="1747" name="Google Shape;1747;p68"/>
          <p:cNvSpPr txBox="1"/>
          <p:nvPr/>
        </p:nvSpPr>
        <p:spPr>
          <a:xfrm>
            <a:off x="11191938" y="5840680"/>
            <a:ext cx="1016294" cy="101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sz="1200" dirty="0" smtClean="0">
                <a:solidFill>
                  <a:srgbClr val="999FA6"/>
                </a:solidFill>
                <a:latin typeface="Arial"/>
                <a:cs typeface="Arial"/>
                <a:sym typeface="Arial"/>
              </a:rPr>
              <a:t>73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46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69"/>
          <p:cNvSpPr txBox="1">
            <a:spLocks noGrp="1"/>
          </p:cNvSpPr>
          <p:nvPr>
            <p:ph type="body" idx="1"/>
          </p:nvPr>
        </p:nvSpPr>
        <p:spPr>
          <a:xfrm>
            <a:off x="3363651" y="1407596"/>
            <a:ext cx="8536870" cy="4632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399" marR="0" lvl="0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▶"/>
            </a:pP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zh-CN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analytics system for real data in </a:t>
            </a:r>
            <a:r>
              <a:rPr lang="zh-CN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Industry 4.0 </a:t>
            </a: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applications.</a:t>
            </a:r>
            <a:endParaRPr/>
          </a:p>
          <a:p>
            <a:pPr marL="279399" marR="0" lvl="0" indent="-279399" algn="l" rtl="0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▶"/>
            </a:pP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&amp; extension of the </a:t>
            </a:r>
            <a:r>
              <a:rPr lang="zh-CN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Marey’s graph</a:t>
            </a: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visualize large amount of manufacturing processes with </a:t>
            </a:r>
            <a:r>
              <a:rPr lang="zh-CN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outlier-preserving visual aggregation</a:t>
            </a: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techniques.</a:t>
            </a:r>
            <a:endParaRPr/>
          </a:p>
          <a:p>
            <a:pPr marL="279399" marR="0" lvl="0" indent="-279399" algn="l" rtl="0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▶"/>
            </a:pP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novel </a:t>
            </a:r>
            <a:r>
              <a:rPr lang="zh-CN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outlier detection </a:t>
            </a:r>
            <a:r>
              <a:rPr lang="zh-C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techniques:</a:t>
            </a:r>
            <a:endParaRPr/>
          </a:p>
          <a:p>
            <a:pPr marL="512126" marR="0" lvl="1" indent="-232726" algn="l" rtl="0">
              <a:lnSpc>
                <a:spcPct val="100000"/>
              </a:lnSpc>
              <a:spcBef>
                <a:spcPts val="133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brush based on label propagation algorithms</a:t>
            </a:r>
            <a:endParaRPr/>
          </a:p>
          <a:p>
            <a:pPr marL="512126" marR="0" lvl="1" indent="-232726" algn="l" rtl="0">
              <a:lnSpc>
                <a:spcPct val="100000"/>
              </a:lnSpc>
              <a:spcBef>
                <a:spcPts val="133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zh-C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Quantiles brush based on statistical summaries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9399" marR="0" lvl="0" indent="-152399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9399" marR="0" lvl="0" indent="-152399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69"/>
          <p:cNvSpPr txBox="1">
            <a:spLocks noGrp="1"/>
          </p:cNvSpPr>
          <p:nvPr>
            <p:ph type="title"/>
          </p:nvPr>
        </p:nvSpPr>
        <p:spPr>
          <a:xfrm>
            <a:off x="287950" y="719852"/>
            <a:ext cx="9680201" cy="43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4276AA"/>
              </a:buClr>
              <a:buFont typeface="Arial"/>
              <a:buNone/>
            </a:pPr>
            <a:r>
              <a:rPr lang="zh-CN" sz="3100" b="0" i="0" u="none" strike="noStrike" cap="none">
                <a:solidFill>
                  <a:srgbClr val="4276AA"/>
                </a:solidFill>
                <a:latin typeface="Arial"/>
                <a:ea typeface="Arial"/>
                <a:cs typeface="Arial"/>
                <a:sym typeface="Arial"/>
              </a:rPr>
              <a:t>Contributions</a:t>
            </a:r>
            <a:endParaRPr sz="3100" b="0" i="0" u="none" strike="noStrike" cap="none">
              <a:solidFill>
                <a:srgbClr val="4276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69"/>
          <p:cNvSpPr txBox="1"/>
          <p:nvPr/>
        </p:nvSpPr>
        <p:spPr>
          <a:xfrm>
            <a:off x="287950" y="287941"/>
            <a:ext cx="9680201" cy="43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3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69"/>
          <p:cNvSpPr/>
          <p:nvPr/>
        </p:nvSpPr>
        <p:spPr>
          <a:xfrm>
            <a:off x="659180" y="6272591"/>
            <a:ext cx="10172821" cy="11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and Technology Center North America | CR/RTC1.4-NA | 8/21/2016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69"/>
          <p:cNvSpPr/>
          <p:nvPr/>
        </p:nvSpPr>
        <p:spPr>
          <a:xfrm>
            <a:off x="659180" y="6399623"/>
            <a:ext cx="10172821" cy="23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Font typeface="Arial"/>
              <a:buNone/>
            </a:pPr>
            <a:r>
              <a:rPr lang="zh-CN" sz="700" b="0" i="0" u="none" strike="noStrike" cap="none">
                <a:solidFill>
                  <a:srgbClr val="B2B3B5"/>
                </a:solidFill>
                <a:latin typeface="Arial"/>
                <a:ea typeface="Arial"/>
                <a:cs typeface="Arial"/>
                <a:sym typeface="Arial"/>
              </a:rPr>
              <a:t>© 2016 Robert Bosch LLC and affiliates. All rights reserved.</a:t>
            </a:r>
            <a:endParaRPr sz="700" b="0" i="0" u="none" strike="noStrike" cap="none">
              <a:solidFill>
                <a:srgbClr val="B2B3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69"/>
          <p:cNvSpPr/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750" rIns="0" bIns="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69"/>
          <p:cNvSpPr txBox="1"/>
          <p:nvPr/>
        </p:nvSpPr>
        <p:spPr>
          <a:xfrm>
            <a:off x="287950" y="1439703"/>
            <a:ext cx="2355826" cy="4632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82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1" name="Google Shape;1761;p69" descr="http://blog.bosch-si.com/wp-content/uploads/Image_Gallery_boschBPS_nov14_097-.jpg"/>
          <p:cNvPicPr preferRelativeResize="0"/>
          <p:nvPr/>
        </p:nvPicPr>
        <p:blipFill rotWithShape="1">
          <a:blip r:embed="rId3">
            <a:alphaModFix/>
          </a:blip>
          <a:srcRect l="22967" t="13568" r="42897" b="948"/>
          <a:stretch/>
        </p:blipFill>
        <p:spPr>
          <a:xfrm>
            <a:off x="296969" y="1439703"/>
            <a:ext cx="2687848" cy="4629563"/>
          </a:xfrm>
          <a:prstGeom prst="rect">
            <a:avLst/>
          </a:prstGeom>
          <a:noFill/>
          <a:ln w="9525" cap="flat" cmpd="sng">
            <a:solidFill>
              <a:srgbClr val="4276A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1208;p55"/>
          <p:cNvSpPr/>
          <p:nvPr/>
        </p:nvSpPr>
        <p:spPr>
          <a:xfrm>
            <a:off x="296676" y="6264381"/>
            <a:ext cx="198624" cy="27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FA6"/>
              </a:buClr>
              <a:buFont typeface="Arial"/>
              <a:buNone/>
            </a:pPr>
            <a:r>
              <a:rPr lang="en-US" sz="1200" dirty="0" smtClean="0">
                <a:solidFill>
                  <a:srgbClr val="999FA6"/>
                </a:solidFill>
                <a:latin typeface="Arial"/>
                <a:cs typeface="Arial"/>
                <a:sym typeface="Arial"/>
              </a:rPr>
              <a:t>74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233698" cy="3671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89" y="1073187"/>
            <a:ext cx="7279717" cy="3543300"/>
          </a:xfrm>
          <a:prstGeom prst="rect">
            <a:avLst/>
          </a:prstGeom>
        </p:spPr>
      </p:pic>
      <p:pic>
        <p:nvPicPr>
          <p:cNvPr id="6" name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9249" y="2171000"/>
            <a:ext cx="7527397" cy="3268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44" y="3059248"/>
            <a:ext cx="5871456" cy="3798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2425" y="4958624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Thank You!</a:t>
            </a:r>
            <a:endParaRPr lang="en-US" sz="5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5953" y="5802881"/>
            <a:ext cx="3354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Dong SUN</a:t>
            </a:r>
          </a:p>
          <a:p>
            <a:r>
              <a:rPr lang="en-US" dirty="0" smtClean="0">
                <a:hlinkClick r:id="rId8"/>
              </a:rPr>
              <a:t>dong.sun@connect.ust.hk</a:t>
            </a:r>
            <a:endParaRPr lang="en-US" dirty="0" smtClean="0"/>
          </a:p>
          <a:p>
            <a:r>
              <a:rPr lang="en-US" dirty="0" smtClean="0">
                <a:hlinkClick r:id="rId9"/>
              </a:rPr>
              <a:t>https://www.cse.ust.hk/~dsunae/</a:t>
            </a:r>
            <a:endParaRPr lang="en-US" dirty="0" smtClean="0"/>
          </a:p>
        </p:txBody>
      </p:sp>
      <p:pic>
        <p:nvPicPr>
          <p:cNvPr id="10" name="Google Shape;856;p47" descr="“hkust logo transparent”的图片搜索结果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28493" y="5540462"/>
            <a:ext cx="2094241" cy="50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57;p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28493" y="5982941"/>
            <a:ext cx="1821679" cy="637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8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15591" y="1925999"/>
            <a:ext cx="5489864" cy="580769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Opportunities and Challenges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846086" y="1618385"/>
            <a:ext cx="45719" cy="3401290"/>
          </a:xfrm>
          <a:prstGeom prst="rect">
            <a:avLst/>
          </a:prstGeom>
          <a:solidFill>
            <a:srgbClr val="75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BEBADA"/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048000" y="1479222"/>
            <a:ext cx="6142181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570B3"/>
                </a:solidFill>
                <a:latin typeface="FuturaEF Book" charset="0"/>
                <a:ea typeface="FuturaEF Book" charset="0"/>
                <a:cs typeface="FuturaEF Book" charset="0"/>
              </a:rPr>
              <a:t>Visualization in Smart Manufacturing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515592" y="2359276"/>
            <a:ext cx="6330372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Research Taxonomy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515591" y="2806053"/>
            <a:ext cx="6136409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Planning and Scheduling Visualization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3515591" y="3239330"/>
            <a:ext cx="6358853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Manufacturing Simulation Visualization</a:t>
            </a:r>
          </a:p>
        </p:txBody>
      </p:sp>
      <p:sp>
        <p:nvSpPr>
          <p:cNvPr id="25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>
                <a:latin typeface="FuturaEF Book" charset="0"/>
                <a:ea typeface="FuturaEF Book" charset="0"/>
                <a:cs typeface="FuturaEF Book" charset="0"/>
              </a:rPr>
              <a:t>8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27" name="TextBox 26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28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3515591" y="4156648"/>
            <a:ext cx="6358853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Supply Chain Visualization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515591" y="3686107"/>
            <a:ext cx="6358853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Manufacturing Process Visualization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515591" y="4563047"/>
            <a:ext cx="6358853" cy="5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EF Book" charset="0"/>
                <a:ea typeface="FuturaEF Book" charset="0"/>
                <a:cs typeface="FuturaEF Book" charset="0"/>
              </a:rPr>
              <a:t>Conclusion and Future work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FuturaEF Book" charset="0"/>
              <a:ea typeface="FuturaEF Book" charset="0"/>
              <a:cs typeface="FuturaE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88137" y="287941"/>
            <a:ext cx="11616432" cy="431911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</a:pPr>
            <a:r>
              <a:rPr lang="en-US" sz="3112" kern="0" dirty="0" smtClean="0"/>
              <a:t>Visualization in Smart Manufacturing</a:t>
            </a:r>
          </a:p>
        </p:txBody>
      </p:sp>
      <p:sp>
        <p:nvSpPr>
          <p:cNvPr id="5" name="Rectangle 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251733" y="287941"/>
            <a:ext cx="1880084" cy="86382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9761" rIns="0" bIns="0" rtlCol="0" anchor="t">
            <a:normAutofit/>
          </a:bodyPr>
          <a:lstStyle/>
          <a:p>
            <a:pPr defTabSz="1016264">
              <a:lnSpc>
                <a:spcPts val="1000"/>
              </a:lnSpc>
            </a:pPr>
            <a:endParaRPr lang="en-US" sz="611" kern="0" dirty="0">
              <a:latin typeface="Bosch Office Sans"/>
            </a:endParaRPr>
          </a:p>
        </p:txBody>
      </p:sp>
      <p:sp>
        <p:nvSpPr>
          <p:cNvPr id="4" name="TextBox 3" hidden="1"/>
          <p:cNvSpPr txBox="1">
            <a:spLocks/>
          </p:cNvSpPr>
          <p:nvPr>
            <p:custDataLst>
              <p:tags r:id="rId4"/>
            </p:custDataLst>
          </p:nvPr>
        </p:nvSpPr>
        <p:spPr>
          <a:xfrm flipH="1" flipV="1">
            <a:off x="197" y="6640986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1016264">
              <a:lnSpc>
                <a:spcPct val="107000"/>
              </a:lnSpc>
            </a:pPr>
            <a:endParaRPr lang="en-US" sz="1445" kern="0" dirty="0" err="1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288137" y="719852"/>
            <a:ext cx="11616432" cy="4319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altLang="zh-CN" sz="3112" dirty="0" smtClean="0">
                <a:solidFill>
                  <a:srgbClr val="7570B3"/>
                </a:solidFill>
              </a:rPr>
              <a:t>Opportunities and Challenges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74444" y="6404888"/>
            <a:ext cx="2057400" cy="273844"/>
          </a:xfrm>
        </p:spPr>
        <p:txBody>
          <a:bodyPr/>
          <a:lstStyle/>
          <a:p>
            <a:r>
              <a:rPr lang="en-US" sz="1350" dirty="0">
                <a:latin typeface="FuturaEF Book" charset="0"/>
                <a:ea typeface="FuturaEF Book" charset="0"/>
                <a:cs typeface="FuturaEF Book" charset="0"/>
              </a:rPr>
              <a:t>9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15217" y="6378651"/>
            <a:ext cx="1437471" cy="323165"/>
            <a:chOff x="838199" y="1838438"/>
            <a:chExt cx="1690338" cy="430886"/>
          </a:xfrm>
        </p:grpSpPr>
        <p:sp>
          <p:nvSpPr>
            <p:cNvPr id="50" name="TextBox 49"/>
            <p:cNvSpPr txBox="1"/>
            <p:nvPr/>
          </p:nvSpPr>
          <p:spPr>
            <a:xfrm>
              <a:off x="1071878" y="1838438"/>
              <a:ext cx="145665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spc="450" dirty="0">
                  <a:solidFill>
                    <a:srgbClr val="003974"/>
                  </a:solidFill>
                  <a:latin typeface="FuturaEF Book" charset="0"/>
                  <a:ea typeface="FuturaEF Book" charset="0"/>
                  <a:cs typeface="FuturaEF Book" charset="0"/>
                </a:rPr>
                <a:t>HKUST</a:t>
              </a:r>
              <a:endParaRPr lang="en-US" sz="1500" spc="450" dirty="0">
                <a:solidFill>
                  <a:srgbClr val="003974"/>
                </a:solidFill>
                <a:latin typeface="FuturaEF Book" charset="0"/>
                <a:ea typeface="FuturaEF Book" charset="0"/>
                <a:cs typeface="FuturaEF Book" charset="0"/>
              </a:endParaRPr>
            </a:p>
          </p:txBody>
        </p:sp>
        <p:pic>
          <p:nvPicPr>
            <p:cNvPr id="51" name="Content Placeholder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38438"/>
              <a:ext cx="228600" cy="351691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2127877" y="1220294"/>
            <a:ext cx="7990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Manufacturing data are collected and network-accessible.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552162" y="5350849"/>
            <a:ext cx="3056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Traditional: table data, tedious, inefficient. </a:t>
            </a:r>
          </a:p>
          <a:p>
            <a:endParaRPr lang="en-US" sz="2000" dirty="0"/>
          </a:p>
        </p:txBody>
      </p:sp>
      <p:sp>
        <p:nvSpPr>
          <p:cNvPr id="66" name="Right Arrow 65"/>
          <p:cNvSpPr/>
          <p:nvPr/>
        </p:nvSpPr>
        <p:spPr>
          <a:xfrm>
            <a:off x="5301676" y="3397830"/>
            <a:ext cx="852054" cy="2078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90" y="2117550"/>
            <a:ext cx="3915697" cy="2668733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999590" y="4788101"/>
            <a:ext cx="481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(Post et al., 2017)</a:t>
            </a:r>
          </a:p>
          <a:p>
            <a:r>
              <a:rPr lang="en-US" altLang="zh-Hans-HK" sz="1400" dirty="0"/>
              <a:t>Journal of Computing and Information Science in Engineering</a:t>
            </a:r>
            <a:endParaRPr lang="en-US" sz="14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73" y="2079449"/>
            <a:ext cx="3056329" cy="3010836"/>
          </a:xfrm>
          <a:prstGeom prst="rect">
            <a:avLst/>
          </a:prstGeom>
        </p:spPr>
      </p:pic>
      <p:sp>
        <p:nvSpPr>
          <p:cNvPr id="70" name="TextBox 3">
            <a:extLst>
              <a:ext uri="{FF2B5EF4-FFF2-40B4-BE49-F238E27FC236}">
                <a16:creationId xmlns:a16="http://schemas.microsoft.com/office/drawing/2014/main" id="{1E30EA7B-DFFB-4649-999A-D808E9A4F316}"/>
              </a:ext>
            </a:extLst>
          </p:cNvPr>
          <p:cNvSpPr txBox="1"/>
          <p:nvPr/>
        </p:nvSpPr>
        <p:spPr>
          <a:xfrm>
            <a:off x="6768241" y="5350849"/>
            <a:ext cx="2837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Visualization: intuitive, easy, effective. </a:t>
            </a:r>
            <a:endParaRPr lang="en-US" sz="2000" dirty="0"/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769B26A5-002D-48DF-9EA6-279CFC3F2CD1}"/>
              </a:ext>
            </a:extLst>
          </p:cNvPr>
          <p:cNvSpPr txBox="1"/>
          <p:nvPr/>
        </p:nvSpPr>
        <p:spPr>
          <a:xfrm>
            <a:off x="2127877" y="1588594"/>
            <a:ext cx="7990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Visualization helps analyze manufacturing data.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596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 animBg="1"/>
      <p:bldP spid="68" grpId="0"/>
      <p:bldP spid="70" grpId="0"/>
      <p:bldP spid="7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TitleSupergraphic2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SUBTITLE 2_SHAPECLASSPROTECTIONTYPE" val="0"/>
  <p:tag name="TITLE 1_SHAPECLASSPROTECTIONTYPE" val="3"/>
  <p:tag name="PICTURE 5_SHAPECLASSPROTECTIONTYPE" val="15"/>
  <p:tag name="FIELD.CHAPTER.CONTENT" val="Header of section"/>
  <p:tag name="FIELD.CHAPTER.VALUE" val="Header of section"/>
  <p:tag name="FIELD.CHAPTER.COMBOINDEX" val="0"/>
  <p:tag name="ML_1" val="RBNA_Pal_RTC-NA"/>
  <p:tag name="PICTURE 7_SHAPECLASSPROTECTIONTYPE" val="15"/>
  <p:tag name="PICTURE 8_SHAPECLASSPROTECTIONTYPE" val="15"/>
  <p:tag name="PICTURE 9_SHAPECLASSPROTECTIONTYPE" val="15"/>
  <p:tag name="FIELD.REM_ANL.COMBOINDEX" val="-2"/>
  <p:tag name="FIELD.DPT.CONTENT" val="CR/RTC-HMI1"/>
  <p:tag name="FIELD.DPT.VALUE" val="CR/RTC-HMI1 | "/>
  <p:tag name="FIELD.DPT.COMBOINDEX" val="-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ETCLASSNAME" val="ColorSet1"/>
  <p:tag name="MLI" val="1"/>
  <p:tag name="SHAPESETGROUPCLASSNAME" val="ShapeSetGroup1"/>
  <p:tag name="SHAPESETCLASSNAME" val="TitleSupergraphic2"/>
  <p:tag name="COLORSETGROUPCLASSNAME" val="ColorSetGroup5"/>
  <p:tag name="FONTSETGROUPCLASSNAME" val="FontSetGroup1"/>
  <p:tag name="SHAPECLASSNAME" val="HiddenSubtitle"/>
  <p:tag name="SHAPECLASSPROTECTIONTYPE" val="0"/>
  <p:tag name="ML_SENDTOBACK" val=" 1"/>
  <p:tag name="COLORS" val="-2;-2;-2;-2;-1;-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ETCLASSNAME" val="ColorSet1"/>
  <p:tag name="MLI" val="1"/>
  <p:tag name="SHAPESETGROUPCLASSNAME" val="ShapeSetGroup1"/>
  <p:tag name="SHAPESETCLASSNAME" val="TitleSupergraphic2"/>
  <p:tag name="COLORSETGROUPCLASSNAME" val="ColorSetGroup5"/>
  <p:tag name="FONTSETGROUPCLASSNAME" val="FontSetGroup1"/>
  <p:tag name="SHAPECLASSNAME" val="TitleOnTitleSlides"/>
  <p:tag name="COLORS" val="-2;-2;-2;-2;-1;-2"/>
  <p:tag name="SHAPECLASSPROTECTIONTYPE" val=" 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HAPESETGROUPCLASSNAME" val="ShapeSetGroup1"/>
  <p:tag name="SHAPESETCLASSNAME" val="TitleSupergraphic2"/>
  <p:tag name="COLORSETGROUPCLASSNAME" val="ColorSetGroup5"/>
  <p:tag name="FONTSETGROUPCLASSNAME" val="FontSetGroup1"/>
  <p:tag name="SHAPECLASSFILE" val="BoschLogo2016.emf"/>
  <p:tag name="MLI" val="1"/>
  <p:tag name="SHAPECLASSNAME" val="LogoOnSlides"/>
  <p:tag name="COLORS" val="-2;-2;-2;-2;-1;-2"/>
  <p:tag name="SHAPECLASSPROTECTIONTYPE" val=" 1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HAPESETGROUPCLASSNAME" val="ShapeSetGroup1"/>
  <p:tag name="SHAPESETCLASSNAME" val="TitleSupergraphic2"/>
  <p:tag name="COLORSETGROUPCLASSNAME" val="ColorSetGroup5"/>
  <p:tag name="FONTSETGROUPCLASSNAME" val="FontSetGroup1"/>
  <p:tag name="SHAPECLASSFILE" val="Bosch-Symbol-Logotype-Supergraphic.png"/>
  <p:tag name="MLI" val="1"/>
  <p:tag name="SHAPECLASSNAME" val="ColorBarOnTitleSlides"/>
  <p:tag name="COLORS" val="-2;-2;-2;-2;-1;-2"/>
  <p:tag name="SHAPECLASSPROTECTIONTYPE" val=" 1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3;-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-1"/>
  <p:tag name="ML_AD_FILLBACKCOLOR" val="16777215"/>
  <p:tag name="ML_AD_FILLFORECOLOR" val="15987696"/>
  <p:tag name="ML_AD_FONTCOLOR" val="0"/>
  <p:tag name="ML_AD_LINEVISIBLE" val="-1"/>
  <p:tag name="ML_AD_LINEBACKCOLOR" val="16777215"/>
  <p:tag name="ML_AD_LINEFORECOL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0"/>
  <p:tag name="ML_AD_LINEVISIBLE" val="0"/>
  <p:tag name="ML_AD_LINEBACKCOLOR" val="16777215"/>
  <p:tag name="ML_AD_LINEFORECOLOR" val="1677721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-1"/>
  <p:tag name="ML_AD_FILLBACKCOLOR" val="16777215"/>
  <p:tag name="ML_AD_FILLFORECOLOR" val="2586607"/>
  <p:tag name="ML_AD_FONTCOLOR" val="16777215"/>
  <p:tag name="ML_AD_LINEVISIBLE" val="-1"/>
  <p:tag name="ML_AD_LINEBACKCOLOR" val="16777215"/>
  <p:tag name="ML_AD_LINEFORECOL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0"/>
  <p:tag name="ML_AD_LINEBACKCOLOR" val="16777215"/>
  <p:tag name="ML_AD_LINEFORECOLOR" val="1677721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-1"/>
  <p:tag name="ML_AD_FILLBACKCOLOR" val="16777215"/>
  <p:tag name="ML_AD_FILLFORECOLOR" val="5944831"/>
  <p:tag name="ML_AD_FONTCOLOR" val="16777215"/>
  <p:tag name="ML_AD_LINEVISIBLE" val="-1"/>
  <p:tag name="ML_AD_LINEBACKCOLOR" val="16777215"/>
  <p:tag name="ML_AD_LINEFORECOL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0"/>
  <p:tag name="ML_AD_LINEVISIBLE" val="0"/>
  <p:tag name="ML_AD_LINEBACKCOLOR" val="16777215"/>
  <p:tag name="ML_AD_LINEFORECOLOR" val="1677721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-1"/>
  <p:tag name="ML_AD_FILLBACKCOLOR" val="16777215"/>
  <p:tag name="ML_AD_FILLFORECOLOR" val="15987696"/>
  <p:tag name="ML_AD_FONTCOLOR" val="0"/>
  <p:tag name="ML_AD_LINEVISIBLE" val="-1"/>
  <p:tag name="ML_AD_LINEBACKCOLOR" val="16777215"/>
  <p:tag name="ML_AD_LINEFORECOL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CR/RTC1.4-NA"/>
  <p:tag name="FIELD.DPT.VALUE" val="CR/RTC1.4-NA | "/>
  <p:tag name="FIELDS.INITIALIZED" val="1"/>
  <p:tag name="ML_1" val="RBNA_Pal_RTC-NA"/>
  <p:tag name="ML_2" val="Bosch2.mcr"/>
  <p:tag name="ML_LAYOUT_RESOURCE" val="BOSCH2_16_9.mcr"/>
  <p:tag name="SHAPESETGROUPCLASSNAME" val="ShapeSetGroup1"/>
  <p:tag name="SHAPESETCLASSNAME" val="ChapterTitle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TITLE 2_SHAPECLASSPROTECTIONTYPE" val="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ChapterTitle"/>
  <p:tag name="COLORSETGROUPCLASSNAME" val="ColorSetGroup5"/>
  <p:tag name="FONTSETGROUPCLASSNAME" val="FontSetGroup1"/>
  <p:tag name="SHAPECLASSFILE" val="Bosch-Symbol-Logotype-Supergraphic.png"/>
  <p:tag name="MLI" val="1"/>
  <p:tag name="SHAPECLASSNAME" val="ColorBarOnTitleSlides"/>
  <p:tag name="SHAPECLASSPROTECTIONTYPE" val="1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5"/>
  <p:tag name="FONTSETCLASSNAME" val="FontSet1"/>
  <p:tag name="COLORSETCLASSNAME" val="ColorSet1"/>
  <p:tag name="MLI" val="1"/>
  <p:tag name="SHAPESETGROUPCLASSNAME" val="ShapeSetGroup1"/>
  <p:tag name="SHAPESETCLASSNAME" val="ChapterTitle"/>
  <p:tag name="COLORSETGROUPCLASSNAME" val="ColorSetGroup5"/>
  <p:tag name="FONTSETGROUPCLASSNAME" val="FontSetGroup1"/>
  <p:tag name="SHAPECLASSNAME" val="TextOnChapterSlide"/>
  <p:tag name="SHAPECLASSPROTECTIONTYPE" val="3"/>
  <p:tag name="COLORS" val="-2;-2;-2;-2;-1;-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Optimized Visual Summary of Event Sequence&#10;"/>
  <p:tag name="FIELD.CHAPTER.VALUE" val="Optimized Visual Summary of Event Sequence&#10;"/>
  <p:tag name="ML_1" val="RBNA_Pal_RTC-N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RUNS.FONT" val="2"/>
  <p:tag name="SHAPECLASSPROTECTIONTYPE" val=" 9"/>
  <p:tag name="COLORS" val="-2;-2;-2;-2;Primary;-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Two-Part Representation of Event Sequences"/>
  <p:tag name="FIELD.CHAPTER.VALUE" val="Two-Part Representation of Event Sequences"/>
  <p:tag name="ML_1" val="RBNA_Pal_RTC-NA"/>
  <p:tag name="标题 2_SHAPECLASSPROTECTIONTYPE" val="9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Two-Part Representation of Event Sequences"/>
  <p:tag name="FIELD.CHAPTER.VALUE" val="Two-Part Representation of Event Sequences"/>
  <p:tag name="ML_1" val="RBNA_Pal_RTC-NA"/>
  <p:tag name="标题 2_SHAPECLASSPROTECTIONTYPE" val="9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Two-Part Representation of Event Sequences"/>
  <p:tag name="FIELD.CHAPTER.VALUE" val="Two-Part Representation of Event Sequences"/>
  <p:tag name="ML_1" val="RBNA_Pal_RTC-NA"/>
  <p:tag name="标题 2_SHAPECLASSPROTECTIONTYPE" val="9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16777215"/>
  <p:tag name="ML_AD_LINEVISIBLE" val="-1"/>
  <p:tag name="ML_AD_LINEBACKCOLOR" val="16777215"/>
  <p:tag name="ML_AD_LINEFORECOLOR" val="0"/>
  <p:tag name="COLORSETCLASSNAME" val="ColorSet2"/>
  <p:tag name="COLORS" val="-2;-2;Black;-1;-1;-2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Black;-1;-1;-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FONTCOLOR" val="0"/>
  <p:tag name="ML_AD_LINEVISIBLE" val="0"/>
  <p:tag name="ML_AD_LINEBACKCOLOR" val="16777215"/>
  <p:tag name="ML_AD_LINEFORECOLOR" val="16777215"/>
  <p:tag name="COLORSETCLASSNAME" val="ColorSet2"/>
  <p:tag name="COLORS" val="-2;-2;-2;-2;-1;-2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Two-Part Representation of Event Sequences"/>
  <p:tag name="FIELD.CHAPTER.VALUE" val="Two-Part Representation of Event Sequences"/>
  <p:tag name="ML_1" val="RBNA_Pal_RTC-NA"/>
  <p:tag name="标题 2_SHAPECLASSPROTECTIONTYPE" val="9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The Minimum Description Length (MDL) Criterion"/>
  <p:tag name="FIELD.CHAPTER.VALUE" val="The Minimum Description Length (MDL) Criterion"/>
  <p:tag name="ML_1" val="RBNA_Pal_RTC-NA"/>
  <p:tag name="标题 2_SHAPECLASSPROTECTIONTYPE" val="9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3;-2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The Minimum Description Length (MDL) Criterion"/>
  <p:tag name="FIELD.CHAPTER.VALUE" val="The Minimum Description Length (MDL) Criterion"/>
  <p:tag name="ML_1" val="RBNA_Pal_RTC-NA"/>
  <p:tag name="标题 2_SHAPECLASSPROTECTIONTYPE" val="9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Primary;-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Primary;-2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Optimization"/>
  <p:tag name="FIELD.CHAPTER.VALUE" val="Optimization"/>
  <p:tag name="ML_1" val="RBNA_Pal_RTC-NA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RUNS.FONT" val="2"/>
  <p:tag name="SHAPECLASSPROTECTIONTYPE" val=" 9"/>
  <p:tag name="COLORS" val="-2;-2;-2;-2;Primary;-2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Optimization"/>
  <p:tag name="FIELD.CHAPTER.VALUE" val="Optimization"/>
  <p:tag name="ML_1" val="RBNA_Pal_RTC-NA"/>
  <p:tag name="内容占位符 42_SHAPECLASSPROTECTIONTYPE" val="0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RUNS.FONT" val="2"/>
  <p:tag name="SHAPECLASSPROTECTIONTYPE" val=" 9"/>
  <p:tag name="COLORS" val="-2;-2;-2;-2;Primary;-2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Violet;-1;-1;-2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Violet;-1;-1;-2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Violet;-1;-1;-2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Violet;-1;-1;-2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Violet;-1;-1;-2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AD_FILLVISIBLE" val="0"/>
  <p:tag name="ML_AD_LINEVISIBLE" val="0"/>
  <p:tag name="ML_AD_LINEBACKCOLOR" val="16777215"/>
  <p:tag name="ML_AD_LINEFORECOLOR" val="16777215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Speedup - Locality Sensitive Hashing (LSH) "/>
  <p:tag name="FIELD.CHAPTER.VALUE" val="Speedup - Locality Sensitive Hashing (LSH) "/>
  <p:tag name="ML_1" val="RBNA_Pal_RTC-NA"/>
  <p:tag name="内容占位符 10_SHAPECLASSPROTECTIONTYPE" val="0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COLORS" val="-2;-2;-2;-2;-1;-2"/>
  <p:tag name="RUNS.FONT" val="2"/>
  <p:tag name="SHAPECLASSPROTECTIONTYPE" val=" 9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Speedup - Locality Sensitive Hashing (LSH) "/>
  <p:tag name="FIELD.CHAPTER.VALUE" val="Speedup - Locality Sensitive Hashing (LSH) "/>
  <p:tag name="ML_1" val="RBNA_Pal_RTC-NA"/>
  <p:tag name="内容占位符 10_SHAPECLASSPROTECTIONTYPE" val="0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COLORS" val="-2;-2;-2;-2;-1;-2"/>
  <p:tag name="RUNS.FONT" val="2"/>
  <p:tag name="SHAPECLASSPROTECTIONTYPE" val=" 9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Characteristics of Our Approach"/>
  <p:tag name="FIELD.CHAPTER.VALUE" val="Characteristics of Our Approach"/>
  <p:tag name="ML_1" val="RBNA_Pal_RTC-NA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COLORS" val="-2;-2;-2;-2;-1;-2"/>
  <p:tag name="RUNS.FONT" val="2"/>
  <p:tag name="SHAPECLASSPROTECTIONTYPE" val=" 9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CR/RTC1.4-NA"/>
  <p:tag name="FIELD.DPT.VALUE" val="CR/RTC1.4-NA | "/>
  <p:tag name="FIELDS.INITIALIZED" val="1"/>
  <p:tag name="ML_1" val="RBNA_Pal_RTC-NA"/>
  <p:tag name="ML_2" val="Bosch2.mcr"/>
  <p:tag name="ML_LAYOUT_RESOURCE" val="BOSCH2_16_9.mcr"/>
  <p:tag name="SHAPESETGROUPCLASSNAME" val="ShapeSetGroup1"/>
  <p:tag name="SHAPESETCLASSNAME" val="ChapterTitle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TITLE 2_SHAPECLASSPROTECTIONTYPE" val="3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ChapterTitle"/>
  <p:tag name="COLORSETGROUPCLASSNAME" val="ColorSetGroup5"/>
  <p:tag name="FONTSETGROUPCLASSNAME" val="FontSetGroup1"/>
  <p:tag name="SHAPECLASSFILE" val="Bosch-Symbol-Logotype-Supergraphic.png"/>
  <p:tag name="MLI" val="1"/>
  <p:tag name="SHAPECLASSNAME" val="ColorBarOnTitleSlides"/>
  <p:tag name="SHAPECLASSPROTECTIONTYPE" val="15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5"/>
  <p:tag name="FONTSETCLASSNAME" val="FontSet1"/>
  <p:tag name="COLORSETCLASSNAME" val="ColorSet1"/>
  <p:tag name="MLI" val="1"/>
  <p:tag name="SHAPESETGROUPCLASSNAME" val="ShapeSetGroup1"/>
  <p:tag name="SHAPESETCLASSNAME" val="ChapterTitle"/>
  <p:tag name="COLORSETGROUPCLASSNAME" val="ColorSetGroup5"/>
  <p:tag name="FONTSETGROUPCLASSNAME" val="FontSetGroup1"/>
  <p:tag name="SHAPECLASSNAME" val="TextOnChapterSlide"/>
  <p:tag name="SHAPECLASSPROTECTIONTYPE" val="3"/>
  <p:tag name="COLORS" val="-2;-2;-2;-2;-1;-2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Visual Design"/>
  <p:tag name="FIELD.CHAPTER.VALUE" val="Visual Design"/>
  <p:tag name="ML_1" val="RBNA_Pal_RTC-NA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RUNS.FONT" val="2"/>
  <p:tag name="SHAPECLASSPROTECTIONTYPE" val=" 9"/>
  <p:tag name="COLORS" val="-2;-2;-2;-2;Primary;-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System Architecture"/>
  <p:tag name="FIELD.CHAPTER.VALUE" val="System Architecture"/>
  <p:tag name="ML_1" val="RBNA_Pal_RTC-NA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COLORS" val="-2;-2;-2;-2;-1;-2"/>
  <p:tag name="RUNS.FONT" val="2"/>
  <p:tag name="SHAPECLASSPROTECTIONTYPE" val=" 9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System UI &amp; Case Study I"/>
  <p:tag name="FIELD.CHAPTER.VALUE" val="System UI &amp; Case Study I"/>
  <p:tag name="ML_1" val="RBNA_Pal_RTC-NA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RUNS.FONT" val="2"/>
  <p:tag name="SHAPECLASSPROTECTIONTYPE" val=" 9"/>
  <p:tag name="COLORS" val="-2;-2;-2;-2;Primary;-2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System UI &amp; Case Study I"/>
  <p:tag name="FIELD.CHAPTER.VALUE" val="System UI &amp; Case Study I"/>
  <p:tag name="ML_1" val="RBNA_Pal_RTC-NA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RUNS.FONT" val="2"/>
  <p:tag name="SHAPECLASSPROTECTIONTYPE" val=" 9"/>
  <p:tag name="COLORS" val="-2;-2;-2;-2;Primary;-2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CR/RTC1.4-NA"/>
  <p:tag name="FIELD.DPT.VALUE" val="CR/RTC1.4-NA | "/>
  <p:tag name="FIELDS.INITIALIZED" val="1"/>
  <p:tag name="ML_1" val="RBNA_Pal_RTC-NA"/>
  <p:tag name="ML_2" val="Bosch2.mcr"/>
  <p:tag name="ML_LAYOUT_RESOURCE" val="BOSCH2_16_9.mcr"/>
  <p:tag name="SHAPESETGROUPCLASSNAME" val="ShapeSetGroup1"/>
  <p:tag name="SHAPESETCLASSNAME" val="ChapterTitle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TITLE 2_SHAPECLASSPROTECTIONTYPE" val="3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ChapterTitle"/>
  <p:tag name="COLORSETGROUPCLASSNAME" val="ColorSetGroup5"/>
  <p:tag name="FONTSETGROUPCLASSNAME" val="FontSetGroup1"/>
  <p:tag name="SHAPECLASSFILE" val="Bosch-Symbol-Logotype-Supergraphic.png"/>
  <p:tag name="MLI" val="1"/>
  <p:tag name="SHAPECLASSNAME" val="ColorBarOnTitleSlides"/>
  <p:tag name="SHAPECLASSPROTECTIONTYPE" val="15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5"/>
  <p:tag name="FONTSETCLASSNAME" val="FontSet1"/>
  <p:tag name="COLORSETCLASSNAME" val="ColorSet1"/>
  <p:tag name="MLI" val="1"/>
  <p:tag name="SHAPESETGROUPCLASSNAME" val="ShapeSetGroup1"/>
  <p:tag name="SHAPESETCLASSNAME" val="ChapterTitle"/>
  <p:tag name="COLORSETGROUPCLASSNAME" val="ColorSetGroup5"/>
  <p:tag name="FONTSETGROUPCLASSNAME" val="FontSetGroup1"/>
  <p:tag name="SHAPECLASSNAME" val="TextOnChapterSlide"/>
  <p:tag name="SHAPECLASSPROTECTIONTYPE" val="3"/>
  <p:tag name="COLORS" val="-2;-2;-2;-2;-1;-2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System UI &amp; Case Study I"/>
  <p:tag name="FIELD.CHAPTER.VALUE" val="System UI &amp; Case Study I"/>
  <p:tag name="ML_1" val="RBNA_Pal_RTC-NA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RUNS.FONT" val="2"/>
  <p:tag name="SHAPECLASSPROTECTIONTYPE" val=" 9"/>
  <p:tag name="COLORS" val="-2;-2;-2;-2;Primary;-2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System UI &amp; Case Study I"/>
  <p:tag name="FIELD.CHAPTER.VALUE" val="System UI &amp; Case Study I"/>
  <p:tag name="ML_1" val="RBNA_Pal_RTC-NA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RUNS.FONT" val="2"/>
  <p:tag name="SHAPECLASSPROTECTIONTYPE" val=" 9"/>
  <p:tag name="COLORS" val="-2;-2;-2;-2;Primary;-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REM_ANL.COMBOINDEX" val="0"/>
  <p:tag name="FIELD.DPT.CONTENT" val="CR/RTC1.4-NA"/>
  <p:tag name="FIELD.DPT.VALUE" val="CR/RTC1.4-NA | "/>
  <p:tag name="FIELD.DPT.COMBOINDEX" val="0"/>
  <p:tag name="FIELD.CHAPTER.CONTENT" val="Future Work"/>
  <p:tag name="FIELD.CHAPTER.VALUE" val="Future Work"/>
  <p:tag name="ML_1" val="RBNA_Pal_RTC-NA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FONTCOLOR" val="Primary"/>
  <p:tag name="FONTCOLOR2" val="Primary"/>
  <p:tag name="COLORS" val="-2;-2;-2;-2;-1;-2"/>
  <p:tag name="RUNS.FONT" val="2"/>
  <p:tag name="SHAPECLASSPROTECTIONTYPE" val=" 9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ObjectFull"/>
  <p:tag name="SHAPECLASSPROTECTIONTYPE" val="0"/>
  <p:tag name="COLORS" val="Black;-1;-2;-2;-1;-2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Attachment"/>
  <p:tag name="COLORS" val="-2;-2;-2;-2;-1;-2"/>
  <p:tag name="SHAPECLASSPROTECTIONTYPE" val=" 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Chapterbox"/>
  <p:tag name="COLORS" val="-2;-2;-2;-2;-1;-2"/>
  <p:tag name="SHAPECLASSPROTECTIONTYPE" val=" 2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ETCLASSNAME" val="ColorSet1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Navbar"/>
  <p:tag name="COLORS" val="-2;-2;-2;-2;-1;-2"/>
  <p:tag name="SHAPECLASSPROTECTIONTYPE" val=" 3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COLORSETCLASSNAME" val="ColorSet2"/>
  <p:tag name="MLI" val="1"/>
  <p:tag name="SHAPESETGROUPCLASSNAME" val="ShapeSetGroup1"/>
  <p:tag name="SHAPESETCLASSNAME" val="Object"/>
  <p:tag name="COLORSETGROUPCLASSNAME" val="ColorSetGroup5"/>
  <p:tag name="FONTSETGROUPCLASSNAME" val="FontSetGroup1"/>
  <p:tag name="SHAPECLASSNAME" val="TitleOnSlides"/>
  <p:tag name="RUNS.FONT" val="2"/>
  <p:tag name="SHAPECLASSPROTECTIONTYPE" val=" 9"/>
  <p:tag name="COLORS" val="-2;-2;-2;-2;Primary;-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2" val="Bosch2.mcr"/>
  <p:tag name="ML_LAYOUT_RESOURCE" val="BOSCH2_16_9.mcr"/>
  <p:tag name="SHAPESETGROUPCLASSNAME" val="ShapeSetGroup1"/>
  <p:tag name="SHAPESETCLASSNAME" val="Object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CHAPTER.COMBOINDEX" val="0"/>
  <p:tag name="FIELD.CHAPTER.CONTENT" val="Event Sequences: Car Faults"/>
  <p:tag name="FIELD.CHAPTER.VALUE" val="Event Sequences: Car Faults"/>
  <p:tag name="ML_1" val="RBNA_Pal_RTC-NA"/>
  <p:tag name="标题 2_SHAPECLASSPROTECTIONTYPE" val="9"/>
  <p:tag name="FIELD.REM_ANL.COMBOINDEX" val="-2"/>
  <p:tag name="FIELD.DPT.CONTENT" val="CR/RTC-HMI1"/>
  <p:tag name="FIELD.DPT.VALUE" val="CR/RTC-HMI1 | "/>
  <p:tag name="FIELD.DPT.COMBOINDEX" val="-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12676</Words>
  <Application>Microsoft Office PowerPoint</Application>
  <PresentationFormat>Widescreen</PresentationFormat>
  <Paragraphs>1154</Paragraphs>
  <Slides>75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4" baseType="lpstr">
      <vt:lpstr>Adobe Gothic Std B</vt:lpstr>
      <vt:lpstr>Bosch Office Sans</vt:lpstr>
      <vt:lpstr>等线</vt:lpstr>
      <vt:lpstr>等线 Light</vt:lpstr>
      <vt:lpstr>FuturaEF Book</vt:lpstr>
      <vt:lpstr>Helvetica Neue</vt:lpstr>
      <vt:lpstr>Helvetica Neue Medium</vt:lpstr>
      <vt:lpstr>Jim Nightshade</vt:lpstr>
      <vt:lpstr>Noto Sans Symbols</vt:lpstr>
      <vt:lpstr>冬青黑体简体中文 W3</vt:lpstr>
      <vt:lpstr>冬青黑体简体中文 W6</vt:lpstr>
      <vt:lpstr>Adobe Devanagari</vt:lpstr>
      <vt:lpstr>Arial</vt:lpstr>
      <vt:lpstr>Calibri</vt:lpstr>
      <vt:lpstr>Calibri Light</vt:lpstr>
      <vt:lpstr>Cambria Math</vt:lpstr>
      <vt:lpstr>Times New Roman</vt:lpstr>
      <vt:lpstr>Wingdings 3</vt:lpstr>
      <vt:lpstr>Office Theme</vt:lpstr>
      <vt:lpstr>Visualization in Smart Manufacturing </vt:lpstr>
      <vt:lpstr>Introduction</vt:lpstr>
      <vt:lpstr>Industrial Revolution</vt:lpstr>
      <vt:lpstr>Industrial Revolution</vt:lpstr>
      <vt:lpstr>The Rise of Industrial Big Data</vt:lpstr>
      <vt:lpstr>What is “Smart”? </vt:lpstr>
      <vt:lpstr>Potential Application Scenarios</vt:lpstr>
      <vt:lpstr>Opportunities and Challenges</vt:lpstr>
      <vt:lpstr>Opportunities and Challenges</vt:lpstr>
      <vt:lpstr>Opportunities and Challenges</vt:lpstr>
      <vt:lpstr>Research Taxonomy</vt:lpstr>
      <vt:lpstr>Research Taxonomy</vt:lpstr>
      <vt:lpstr>Planning and Scheduling Visualization</vt:lpstr>
      <vt:lpstr>Planning and Scheduling Visualization</vt:lpstr>
      <vt:lpstr>Planning and Scheduling Visualization</vt:lpstr>
      <vt:lpstr>Planning and Scheduling Visualization</vt:lpstr>
      <vt:lpstr>Manufacturing Simulation Visualization</vt:lpstr>
      <vt:lpstr>Manufacturing Simulation Visualization</vt:lpstr>
      <vt:lpstr>Manufacturing Simulation Visualization</vt:lpstr>
      <vt:lpstr>Manufacturing Simulation Visualization</vt:lpstr>
      <vt:lpstr>Manufacturing Process Visualization</vt:lpstr>
      <vt:lpstr>Manufacturing Process Visualization</vt:lpstr>
      <vt:lpstr>Manufacturing Process Visualization</vt:lpstr>
      <vt:lpstr>Manufacturing Process Visualization</vt:lpstr>
      <vt:lpstr>Supply Chain Visualization</vt:lpstr>
      <vt:lpstr>Supply Chain Visualization</vt:lpstr>
      <vt:lpstr>Supply Chain Visualization</vt:lpstr>
      <vt:lpstr>Supply Chain Visualization</vt:lpstr>
      <vt:lpstr>Conclusion</vt:lpstr>
      <vt:lpstr>Future Work</vt:lpstr>
      <vt:lpstr>Our Approach</vt:lpstr>
      <vt:lpstr>Sequence Synopsis: Optimize Visual Summary of Temporal Event Data  </vt:lpstr>
      <vt:lpstr>Use Case: Car Faults Analysis</vt:lpstr>
      <vt:lpstr>Use Case: Car Faults Analysis</vt:lpstr>
      <vt:lpstr>Use Case: Car Faults Analysis</vt:lpstr>
      <vt:lpstr>Our approach</vt:lpstr>
      <vt:lpstr>Overview</vt:lpstr>
      <vt:lpstr>Two-Part Representation of Event Sequences</vt:lpstr>
      <vt:lpstr>Two-Part Representation of Event Sequences</vt:lpstr>
      <vt:lpstr>Two-Part Representation of Event Sequences</vt:lpstr>
      <vt:lpstr>Two-Part Representation of Event Sequences</vt:lpstr>
      <vt:lpstr>The Minimum Description Length (MDL) Principle</vt:lpstr>
      <vt:lpstr>Description Length of Event Sequences</vt:lpstr>
      <vt:lpstr>Optimize Description Length for the Best Set of Patterns</vt:lpstr>
      <vt:lpstr>Optimize Description Length for Best Set of Patterns</vt:lpstr>
      <vt:lpstr>Algorithm Speedup through Locality Sensitive Hashing (LSH)</vt:lpstr>
      <vt:lpstr>Algorithm Speedup through Locality Sensitive Hashing (LSH)</vt:lpstr>
      <vt:lpstr>Advantages</vt:lpstr>
      <vt:lpstr>System</vt:lpstr>
      <vt:lpstr>Visual Design</vt:lpstr>
      <vt:lpstr>Architecture</vt:lpstr>
      <vt:lpstr>Supportive Views, UI, Case Study – Vehicle Fault Analysis</vt:lpstr>
      <vt:lpstr>Case Study – Application Log Analysis</vt:lpstr>
      <vt:lpstr>Evaluation &amp; Summary</vt:lpstr>
      <vt:lpstr>Comparative Experiment</vt:lpstr>
      <vt:lpstr>Contributions</vt:lpstr>
      <vt:lpstr>Future Work</vt:lpstr>
      <vt:lpstr>Introduction</vt:lpstr>
      <vt:lpstr>Panpan Xu et al.  </vt:lpstr>
      <vt:lpstr>Smart factories in Industry 4.0</vt:lpstr>
      <vt:lpstr>Big data in smart factories</vt:lpstr>
      <vt:lpstr>Challenges of real manufacturing data</vt:lpstr>
      <vt:lpstr>Our work</vt:lpstr>
      <vt:lpstr>Data</vt:lpstr>
      <vt:lpstr>Data</vt:lpstr>
      <vt:lpstr>Tasks &amp; system requirements</vt:lpstr>
      <vt:lpstr>Inspiration: E.J. Marey’s graphical train schedule from 1880’s</vt:lpstr>
      <vt:lpstr>Idea 1: Visualize manufacturing processes as Marey’s Graph</vt:lpstr>
      <vt:lpstr>Intuitive visual patterns for performance troubleshooting</vt:lpstr>
      <vt:lpstr>How to scale-up? (related work)</vt:lpstr>
      <vt:lpstr>Idea 2: Interactive outlier detection and visualization.</vt:lpstr>
      <vt:lpstr>Animated radial graph for real-time production progress monitoring</vt:lpstr>
      <vt:lpstr>User interview</vt:lpstr>
      <vt:lpstr>Contributions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in Smart Manufacturing</dc:title>
  <dc:creator>Dong SUN</dc:creator>
  <cp:lastModifiedBy>Dong SUN</cp:lastModifiedBy>
  <cp:revision>37</cp:revision>
  <dcterms:created xsi:type="dcterms:W3CDTF">2018-11-22T05:25:50Z</dcterms:created>
  <dcterms:modified xsi:type="dcterms:W3CDTF">2018-11-22T11:52:44Z</dcterms:modified>
</cp:coreProperties>
</file>